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ppt/embeddings/oleObject81.bin" ContentType="application/vnd.openxmlformats-officedocument.oleObject"/>
  <Override PartName="/ppt/embeddings/oleObject82.bin" ContentType="application/vnd.openxmlformats-officedocument.oleObject"/>
  <Override PartName="/ppt/embeddings/oleObject83.bin" ContentType="application/vnd.openxmlformats-officedocument.oleObject"/>
  <Override PartName="/ppt/embeddings/oleObject84.bin" ContentType="application/vnd.openxmlformats-officedocument.oleObject"/>
  <Override PartName="/ppt/embeddings/oleObject85.bin" ContentType="application/vnd.openxmlformats-officedocument.oleObject"/>
  <Override PartName="/ppt/embeddings/oleObject86.bin" ContentType="application/vnd.openxmlformats-officedocument.oleObject"/>
  <Override PartName="/ppt/embeddings/oleObject87.bin" ContentType="application/vnd.openxmlformats-officedocument.oleObject"/>
  <Override PartName="/ppt/embeddings/oleObject88.bin" ContentType="application/vnd.openxmlformats-officedocument.oleObject"/>
  <Override PartName="/ppt/embeddings/oleObject89.bin" ContentType="application/vnd.openxmlformats-officedocument.oleObject"/>
  <Override PartName="/ppt/embeddings/oleObject90.bin" ContentType="application/vnd.openxmlformats-officedocument.oleObject"/>
  <Override PartName="/ppt/embeddings/oleObject91.bin" ContentType="application/vnd.openxmlformats-officedocument.oleObject"/>
  <Override PartName="/ppt/embeddings/oleObject92.bin" ContentType="application/vnd.openxmlformats-officedocument.oleObject"/>
  <Override PartName="/ppt/embeddings/oleObject93.bin" ContentType="application/vnd.openxmlformats-officedocument.oleObject"/>
  <Override PartName="/ppt/embeddings/oleObject94.bin" ContentType="application/vnd.openxmlformats-officedocument.oleObject"/>
  <Override PartName="/ppt/embeddings/oleObject95.bin" ContentType="application/vnd.openxmlformats-officedocument.oleObject"/>
  <Override PartName="/ppt/embeddings/oleObject96.bin" ContentType="application/vnd.openxmlformats-officedocument.oleObject"/>
  <Override PartName="/ppt/embeddings/oleObject97.bin" ContentType="application/vnd.openxmlformats-officedocument.oleObject"/>
  <Override PartName="/ppt/embeddings/oleObject98.bin" ContentType="application/vnd.openxmlformats-officedocument.oleObject"/>
  <Override PartName="/ppt/embeddings/oleObject99.bin" ContentType="application/vnd.openxmlformats-officedocument.oleObject"/>
  <Override PartName="/ppt/embeddings/oleObject100.bin" ContentType="application/vnd.openxmlformats-officedocument.oleObject"/>
  <Override PartName="/ppt/embeddings/oleObject101.bin" ContentType="application/vnd.openxmlformats-officedocument.oleObject"/>
  <Override PartName="/ppt/embeddings/oleObject102.bin" ContentType="application/vnd.openxmlformats-officedocument.oleObject"/>
  <Override PartName="/ppt/embeddings/oleObject103.bin" ContentType="application/vnd.openxmlformats-officedocument.oleObject"/>
  <Override PartName="/ppt/embeddings/oleObject104.bin" ContentType="application/vnd.openxmlformats-officedocument.oleObject"/>
  <Override PartName="/ppt/embeddings/oleObject105.bin" ContentType="application/vnd.openxmlformats-officedocument.oleObject"/>
  <Override PartName="/ppt/embeddings/oleObject106.bin" ContentType="application/vnd.openxmlformats-officedocument.oleObject"/>
  <Override PartName="/ppt/embeddings/oleObject107.bin" ContentType="application/vnd.openxmlformats-officedocument.oleObject"/>
  <Override PartName="/ppt/embeddings/oleObject108.bin" ContentType="application/vnd.openxmlformats-officedocument.oleObject"/>
  <Override PartName="/ppt/embeddings/oleObject109.bin" ContentType="application/vnd.openxmlformats-officedocument.oleObject"/>
  <Override PartName="/ppt/embeddings/oleObject110.bin" ContentType="application/vnd.openxmlformats-officedocument.oleObject"/>
  <Override PartName="/ppt/embeddings/oleObject111.bin" ContentType="application/vnd.openxmlformats-officedocument.oleObject"/>
  <Override PartName="/ppt/embeddings/oleObject112.bin" ContentType="application/vnd.openxmlformats-officedocument.oleObject"/>
  <Override PartName="/ppt/embeddings/oleObject113.bin" ContentType="application/vnd.openxmlformats-officedocument.oleObject"/>
  <Override PartName="/ppt/embeddings/oleObject114.bin" ContentType="application/vnd.openxmlformats-officedocument.oleObject"/>
  <Override PartName="/ppt/embeddings/oleObject115.bin" ContentType="application/vnd.openxmlformats-officedocument.oleObject"/>
  <Override PartName="/ppt/embeddings/oleObject116.bin" ContentType="application/vnd.openxmlformats-officedocument.oleObject"/>
  <Override PartName="/ppt/embeddings/oleObject117.bin" ContentType="application/vnd.openxmlformats-officedocument.oleObject"/>
  <Override PartName="/ppt/embeddings/oleObject118.bin" ContentType="application/vnd.openxmlformats-officedocument.oleObject"/>
  <Override PartName="/ppt/embeddings/oleObject119.bin" ContentType="application/vnd.openxmlformats-officedocument.oleObject"/>
  <Override PartName="/ppt/embeddings/oleObject120.bin" ContentType="application/vnd.openxmlformats-officedocument.oleObject"/>
  <Override PartName="/ppt/embeddings/oleObject121.bin" ContentType="application/vnd.openxmlformats-officedocument.oleObject"/>
  <Override PartName="/ppt/embeddings/oleObject122.bin" ContentType="application/vnd.openxmlformats-officedocument.oleObject"/>
  <Override PartName="/ppt/embeddings/oleObject123.bin" ContentType="application/vnd.openxmlformats-officedocument.oleObject"/>
  <Override PartName="/ppt/embeddings/oleObject124.bin" ContentType="application/vnd.openxmlformats-officedocument.oleObject"/>
  <Override PartName="/ppt/embeddings/oleObject125.bin" ContentType="application/vnd.openxmlformats-officedocument.oleObject"/>
  <Override PartName="/ppt/embeddings/oleObject126.bin" ContentType="application/vnd.openxmlformats-officedocument.oleObject"/>
  <Override PartName="/ppt/embeddings/oleObject127.bin" ContentType="application/vnd.openxmlformats-officedocument.oleObject"/>
  <Override PartName="/ppt/embeddings/oleObject128.bin" ContentType="application/vnd.openxmlformats-officedocument.oleObject"/>
  <Override PartName="/ppt/embeddings/oleObject129.bin" ContentType="application/vnd.openxmlformats-officedocument.oleObject"/>
  <Override PartName="/ppt/embeddings/oleObject130.bin" ContentType="application/vnd.openxmlformats-officedocument.oleObject"/>
  <Override PartName="/ppt/embeddings/oleObject131.bin" ContentType="application/vnd.openxmlformats-officedocument.oleObject"/>
  <Override PartName="/ppt/embeddings/oleObject132.bin" ContentType="application/vnd.openxmlformats-officedocument.oleObject"/>
  <Override PartName="/ppt/embeddings/oleObject133.bin" ContentType="application/vnd.openxmlformats-officedocument.oleObject"/>
  <Override PartName="/ppt/embeddings/oleObject134.bin" ContentType="application/vnd.openxmlformats-officedocument.oleObject"/>
  <Override PartName="/ppt/embeddings/oleObject135.bin" ContentType="application/vnd.openxmlformats-officedocument.oleObject"/>
  <Override PartName="/ppt/embeddings/oleObject136.bin" ContentType="application/vnd.openxmlformats-officedocument.oleObject"/>
  <Override PartName="/ppt/embeddings/oleObject137.bin" ContentType="application/vnd.openxmlformats-officedocument.oleObject"/>
  <Override PartName="/ppt/embeddings/oleObject138.bin" ContentType="application/vnd.openxmlformats-officedocument.oleObject"/>
  <Override PartName="/ppt/embeddings/oleObject139.bin" ContentType="application/vnd.openxmlformats-officedocument.oleObject"/>
  <Override PartName="/ppt/embeddings/oleObject140.bin" ContentType="application/vnd.openxmlformats-officedocument.oleObject"/>
  <Override PartName="/ppt/embeddings/oleObject141.bin" ContentType="application/vnd.openxmlformats-officedocument.oleObject"/>
  <Override PartName="/ppt/embeddings/oleObject142.bin" ContentType="application/vnd.openxmlformats-officedocument.oleObject"/>
  <Override PartName="/ppt/embeddings/oleObject143.bin" ContentType="application/vnd.openxmlformats-officedocument.oleObject"/>
  <Override PartName="/ppt/embeddings/oleObject144.bin" ContentType="application/vnd.openxmlformats-officedocument.oleObject"/>
  <Override PartName="/ppt/embeddings/oleObject145.bin" ContentType="application/vnd.openxmlformats-officedocument.oleObject"/>
  <Override PartName="/ppt/embeddings/oleObject146.bin" ContentType="application/vnd.openxmlformats-officedocument.oleObject"/>
  <Override PartName="/ppt/embeddings/oleObject147.bin" ContentType="application/vnd.openxmlformats-officedocument.oleObject"/>
  <Override PartName="/ppt/embeddings/oleObject14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90" r:id="rId2"/>
    <p:sldId id="761" r:id="rId3"/>
    <p:sldId id="763" r:id="rId4"/>
    <p:sldId id="765" r:id="rId5"/>
    <p:sldId id="766" r:id="rId6"/>
    <p:sldId id="767" r:id="rId7"/>
    <p:sldId id="771" r:id="rId8"/>
    <p:sldId id="770" r:id="rId9"/>
    <p:sldId id="772" r:id="rId10"/>
    <p:sldId id="773" r:id="rId11"/>
    <p:sldId id="774" r:id="rId12"/>
    <p:sldId id="775" r:id="rId13"/>
    <p:sldId id="776" r:id="rId14"/>
    <p:sldId id="777" r:id="rId15"/>
    <p:sldId id="768" r:id="rId16"/>
    <p:sldId id="778" r:id="rId17"/>
    <p:sldId id="779" r:id="rId18"/>
    <p:sldId id="780" r:id="rId19"/>
    <p:sldId id="781" r:id="rId20"/>
    <p:sldId id="782" r:id="rId21"/>
    <p:sldId id="783" r:id="rId22"/>
    <p:sldId id="784" r:id="rId23"/>
    <p:sldId id="786" r:id="rId24"/>
    <p:sldId id="785" r:id="rId25"/>
    <p:sldId id="769" r:id="rId26"/>
    <p:sldId id="788" r:id="rId27"/>
    <p:sldId id="787" r:id="rId28"/>
  </p:sldIdLst>
  <p:sldSz cx="9144000" cy="6858000" type="screen4x3"/>
  <p:notesSz cx="6797675" cy="987425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8000"/>
    <a:srgbClr val="3366FF"/>
    <a:srgbClr val="81C507"/>
    <a:srgbClr val="FFCCFF"/>
    <a:srgbClr val="3399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Világos stílus 3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3" autoAdjust="0"/>
    <p:restoredTop sz="94747" autoAdjust="0"/>
  </p:normalViewPr>
  <p:slideViewPr>
    <p:cSldViewPr>
      <p:cViewPr varScale="1">
        <p:scale>
          <a:sx n="84" d="100"/>
          <a:sy n="84" d="100"/>
        </p:scale>
        <p:origin x="-9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48" y="-72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4" Type="http://schemas.openxmlformats.org/officeDocument/2006/relationships/image" Target="../media/image80.wmf"/><Relationship Id="rId5" Type="http://schemas.openxmlformats.org/officeDocument/2006/relationships/image" Target="../media/image81.wmf"/><Relationship Id="rId6" Type="http://schemas.openxmlformats.org/officeDocument/2006/relationships/image" Target="../media/image82.wmf"/><Relationship Id="rId7" Type="http://schemas.openxmlformats.org/officeDocument/2006/relationships/image" Target="../media/image83.wmf"/><Relationship Id="rId8" Type="http://schemas.openxmlformats.org/officeDocument/2006/relationships/image" Target="../media/image84.wmf"/><Relationship Id="rId9" Type="http://schemas.openxmlformats.org/officeDocument/2006/relationships/image" Target="../media/image85.wmf"/><Relationship Id="rId1" Type="http://schemas.openxmlformats.org/officeDocument/2006/relationships/image" Target="../media/image77.wmf"/><Relationship Id="rId2" Type="http://schemas.openxmlformats.org/officeDocument/2006/relationships/image" Target="../media/image7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4" Type="http://schemas.openxmlformats.org/officeDocument/2006/relationships/image" Target="../media/image89.wmf"/><Relationship Id="rId5" Type="http://schemas.openxmlformats.org/officeDocument/2006/relationships/image" Target="../media/image90.wmf"/><Relationship Id="rId1" Type="http://schemas.openxmlformats.org/officeDocument/2006/relationships/image" Target="../media/image86.wmf"/><Relationship Id="rId2" Type="http://schemas.openxmlformats.org/officeDocument/2006/relationships/image" Target="../media/image8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4" Type="http://schemas.openxmlformats.org/officeDocument/2006/relationships/image" Target="../media/image94.wmf"/><Relationship Id="rId5" Type="http://schemas.openxmlformats.org/officeDocument/2006/relationships/image" Target="../media/image95.wmf"/><Relationship Id="rId6" Type="http://schemas.openxmlformats.org/officeDocument/2006/relationships/image" Target="../media/image96.wmf"/><Relationship Id="rId7" Type="http://schemas.openxmlformats.org/officeDocument/2006/relationships/image" Target="../media/image97.wmf"/><Relationship Id="rId8" Type="http://schemas.openxmlformats.org/officeDocument/2006/relationships/image" Target="../media/image98.wmf"/><Relationship Id="rId1" Type="http://schemas.openxmlformats.org/officeDocument/2006/relationships/image" Target="../media/image91.wmf"/><Relationship Id="rId2" Type="http://schemas.openxmlformats.org/officeDocument/2006/relationships/image" Target="../media/image9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4" Type="http://schemas.openxmlformats.org/officeDocument/2006/relationships/image" Target="../media/image102.wmf"/><Relationship Id="rId5" Type="http://schemas.openxmlformats.org/officeDocument/2006/relationships/image" Target="../media/image103.wmf"/><Relationship Id="rId6" Type="http://schemas.openxmlformats.org/officeDocument/2006/relationships/image" Target="../media/image104.wmf"/><Relationship Id="rId1" Type="http://schemas.openxmlformats.org/officeDocument/2006/relationships/image" Target="../media/image99.wmf"/><Relationship Id="rId2" Type="http://schemas.openxmlformats.org/officeDocument/2006/relationships/image" Target="../media/image10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4" Type="http://schemas.openxmlformats.org/officeDocument/2006/relationships/image" Target="../media/image108.wmf"/><Relationship Id="rId5" Type="http://schemas.openxmlformats.org/officeDocument/2006/relationships/image" Target="../media/image109.wmf"/><Relationship Id="rId6" Type="http://schemas.openxmlformats.org/officeDocument/2006/relationships/image" Target="../media/image110.wmf"/><Relationship Id="rId1" Type="http://schemas.openxmlformats.org/officeDocument/2006/relationships/image" Target="../media/image105.wmf"/><Relationship Id="rId2" Type="http://schemas.openxmlformats.org/officeDocument/2006/relationships/image" Target="../media/image10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4" Type="http://schemas.openxmlformats.org/officeDocument/2006/relationships/image" Target="../media/image114.wmf"/><Relationship Id="rId5" Type="http://schemas.openxmlformats.org/officeDocument/2006/relationships/image" Target="../media/image115.wmf"/><Relationship Id="rId6" Type="http://schemas.openxmlformats.org/officeDocument/2006/relationships/image" Target="../media/image116.wmf"/><Relationship Id="rId1" Type="http://schemas.openxmlformats.org/officeDocument/2006/relationships/image" Target="../media/image111.wmf"/><Relationship Id="rId2" Type="http://schemas.openxmlformats.org/officeDocument/2006/relationships/image" Target="../media/image11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4" Type="http://schemas.openxmlformats.org/officeDocument/2006/relationships/image" Target="../media/image119.wmf"/><Relationship Id="rId5" Type="http://schemas.openxmlformats.org/officeDocument/2006/relationships/image" Target="../media/image120.wmf"/><Relationship Id="rId6" Type="http://schemas.openxmlformats.org/officeDocument/2006/relationships/image" Target="../media/image121.wmf"/><Relationship Id="rId1" Type="http://schemas.openxmlformats.org/officeDocument/2006/relationships/image" Target="../media/image117.wmf"/><Relationship Id="rId2" Type="http://schemas.openxmlformats.org/officeDocument/2006/relationships/image" Target="../media/image11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4" Type="http://schemas.openxmlformats.org/officeDocument/2006/relationships/image" Target="../media/image124.wmf"/><Relationship Id="rId5" Type="http://schemas.openxmlformats.org/officeDocument/2006/relationships/image" Target="../media/image125.wmf"/><Relationship Id="rId6" Type="http://schemas.openxmlformats.org/officeDocument/2006/relationships/image" Target="../media/image126.wmf"/><Relationship Id="rId1" Type="http://schemas.openxmlformats.org/officeDocument/2006/relationships/image" Target="../media/image122.wmf"/><Relationship Id="rId2" Type="http://schemas.openxmlformats.org/officeDocument/2006/relationships/image" Target="../media/image12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4" Type="http://schemas.openxmlformats.org/officeDocument/2006/relationships/image" Target="../media/image129.wmf"/><Relationship Id="rId5" Type="http://schemas.openxmlformats.org/officeDocument/2006/relationships/image" Target="../media/image130.wmf"/><Relationship Id="rId6" Type="http://schemas.openxmlformats.org/officeDocument/2006/relationships/image" Target="../media/image131.wmf"/><Relationship Id="rId1" Type="http://schemas.openxmlformats.org/officeDocument/2006/relationships/image" Target="../media/image127.wmf"/><Relationship Id="rId2" Type="http://schemas.openxmlformats.org/officeDocument/2006/relationships/image" Target="../media/image12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4" Type="http://schemas.openxmlformats.org/officeDocument/2006/relationships/image" Target="../media/image134.wmf"/><Relationship Id="rId5" Type="http://schemas.openxmlformats.org/officeDocument/2006/relationships/image" Target="../media/image135.wmf"/><Relationship Id="rId6" Type="http://schemas.openxmlformats.org/officeDocument/2006/relationships/image" Target="../media/image136.wmf"/><Relationship Id="rId1" Type="http://schemas.openxmlformats.org/officeDocument/2006/relationships/image" Target="../media/image132.wmf"/><Relationship Id="rId2" Type="http://schemas.openxmlformats.org/officeDocument/2006/relationships/image" Target="../media/image1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4" Type="http://schemas.openxmlformats.org/officeDocument/2006/relationships/image" Target="../media/image139.wmf"/><Relationship Id="rId5" Type="http://schemas.openxmlformats.org/officeDocument/2006/relationships/image" Target="../media/image140.wmf"/><Relationship Id="rId6" Type="http://schemas.openxmlformats.org/officeDocument/2006/relationships/image" Target="../media/image141.wmf"/><Relationship Id="rId1" Type="http://schemas.openxmlformats.org/officeDocument/2006/relationships/image" Target="../media/image137.wmf"/><Relationship Id="rId2" Type="http://schemas.openxmlformats.org/officeDocument/2006/relationships/image" Target="../media/image1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2.wmf"/><Relationship Id="rId2" Type="http://schemas.openxmlformats.org/officeDocument/2006/relationships/image" Target="../media/image14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emf"/><Relationship Id="rId4" Type="http://schemas.openxmlformats.org/officeDocument/2006/relationships/image" Target="../media/image145.emf"/><Relationship Id="rId1" Type="http://schemas.openxmlformats.org/officeDocument/2006/relationships/image" Target="../media/image142.wmf"/><Relationship Id="rId2" Type="http://schemas.openxmlformats.org/officeDocument/2006/relationships/image" Target="../media/image14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8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Relationship Id="rId3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35.wmf"/><Relationship Id="rId20" Type="http://schemas.openxmlformats.org/officeDocument/2006/relationships/image" Target="../media/image46.wmf"/><Relationship Id="rId21" Type="http://schemas.openxmlformats.org/officeDocument/2006/relationships/image" Target="../media/image47.wmf"/><Relationship Id="rId22" Type="http://schemas.openxmlformats.org/officeDocument/2006/relationships/image" Target="../media/image48.wmf"/><Relationship Id="rId23" Type="http://schemas.openxmlformats.org/officeDocument/2006/relationships/image" Target="../media/image49.wmf"/><Relationship Id="rId24" Type="http://schemas.openxmlformats.org/officeDocument/2006/relationships/image" Target="../media/image50.wmf"/><Relationship Id="rId25" Type="http://schemas.openxmlformats.org/officeDocument/2006/relationships/image" Target="../media/image51.wmf"/><Relationship Id="rId26" Type="http://schemas.openxmlformats.org/officeDocument/2006/relationships/image" Target="../media/image52.wmf"/><Relationship Id="rId27" Type="http://schemas.openxmlformats.org/officeDocument/2006/relationships/image" Target="../media/image53.wmf"/><Relationship Id="rId28" Type="http://schemas.openxmlformats.org/officeDocument/2006/relationships/image" Target="../media/image54.wmf"/><Relationship Id="rId29" Type="http://schemas.openxmlformats.org/officeDocument/2006/relationships/image" Target="../media/image55.wmf"/><Relationship Id="rId30" Type="http://schemas.openxmlformats.org/officeDocument/2006/relationships/image" Target="../media/image56.wmf"/><Relationship Id="rId31" Type="http://schemas.openxmlformats.org/officeDocument/2006/relationships/image" Target="../media/image57.wmf"/><Relationship Id="rId32" Type="http://schemas.openxmlformats.org/officeDocument/2006/relationships/image" Target="../media/image58.wmf"/><Relationship Id="rId10" Type="http://schemas.openxmlformats.org/officeDocument/2006/relationships/image" Target="../media/image36.wmf"/><Relationship Id="rId11" Type="http://schemas.openxmlformats.org/officeDocument/2006/relationships/image" Target="../media/image37.wmf"/><Relationship Id="rId12" Type="http://schemas.openxmlformats.org/officeDocument/2006/relationships/image" Target="../media/image38.wmf"/><Relationship Id="rId13" Type="http://schemas.openxmlformats.org/officeDocument/2006/relationships/image" Target="../media/image39.wmf"/><Relationship Id="rId14" Type="http://schemas.openxmlformats.org/officeDocument/2006/relationships/image" Target="../media/image40.wmf"/><Relationship Id="rId15" Type="http://schemas.openxmlformats.org/officeDocument/2006/relationships/image" Target="../media/image41.wmf"/><Relationship Id="rId16" Type="http://schemas.openxmlformats.org/officeDocument/2006/relationships/image" Target="../media/image42.wmf"/><Relationship Id="rId17" Type="http://schemas.openxmlformats.org/officeDocument/2006/relationships/image" Target="../media/image43.wmf"/><Relationship Id="rId18" Type="http://schemas.openxmlformats.org/officeDocument/2006/relationships/image" Target="../media/image44.wmf"/><Relationship Id="rId19" Type="http://schemas.openxmlformats.org/officeDocument/2006/relationships/image" Target="../media/image45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4" Type="http://schemas.openxmlformats.org/officeDocument/2006/relationships/image" Target="../media/image62.wmf"/><Relationship Id="rId5" Type="http://schemas.openxmlformats.org/officeDocument/2006/relationships/image" Target="../media/image63.wmf"/><Relationship Id="rId6" Type="http://schemas.openxmlformats.org/officeDocument/2006/relationships/image" Target="../media/image64.wmf"/><Relationship Id="rId7" Type="http://schemas.openxmlformats.org/officeDocument/2006/relationships/image" Target="../media/image65.wmf"/><Relationship Id="rId8" Type="http://schemas.openxmlformats.org/officeDocument/2006/relationships/image" Target="../media/image66.wmf"/><Relationship Id="rId9" Type="http://schemas.openxmlformats.org/officeDocument/2006/relationships/image" Target="../media/image67.wmf"/><Relationship Id="rId1" Type="http://schemas.openxmlformats.org/officeDocument/2006/relationships/image" Target="../media/image59.wmf"/><Relationship Id="rId2" Type="http://schemas.openxmlformats.org/officeDocument/2006/relationships/image" Target="../media/image6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4" Type="http://schemas.openxmlformats.org/officeDocument/2006/relationships/image" Target="../media/image71.wmf"/><Relationship Id="rId5" Type="http://schemas.openxmlformats.org/officeDocument/2006/relationships/image" Target="../media/image72.wmf"/><Relationship Id="rId6" Type="http://schemas.openxmlformats.org/officeDocument/2006/relationships/image" Target="../media/image73.wmf"/><Relationship Id="rId7" Type="http://schemas.openxmlformats.org/officeDocument/2006/relationships/image" Target="../media/image74.wmf"/><Relationship Id="rId8" Type="http://schemas.openxmlformats.org/officeDocument/2006/relationships/image" Target="../media/image75.wmf"/><Relationship Id="rId9" Type="http://schemas.openxmlformats.org/officeDocument/2006/relationships/image" Target="../media/image76.wmf"/><Relationship Id="rId1" Type="http://schemas.openxmlformats.org/officeDocument/2006/relationships/image" Target="../media/image68.wmf"/><Relationship Id="rId2" Type="http://schemas.openxmlformats.org/officeDocument/2006/relationships/image" Target="../media/image6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05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05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8934"/>
            <a:ext cx="2971800" cy="454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98934"/>
            <a:ext cx="2895600" cy="454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CEE41DF2-00B1-4D99-81EF-57BE145A3D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760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993"/>
            <a:ext cx="4984750" cy="44436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Click to edit Master text styles</a:t>
            </a:r>
          </a:p>
          <a:p>
            <a:pPr lvl="1"/>
            <a:r>
              <a:rPr lang="hu-HU" noProof="0" smtClean="0"/>
              <a:t>Second level</a:t>
            </a:r>
          </a:p>
          <a:p>
            <a:pPr lvl="2"/>
            <a:r>
              <a:rPr lang="hu-HU" noProof="0" smtClean="0"/>
              <a:t>Third level</a:t>
            </a:r>
          </a:p>
          <a:p>
            <a:pPr lvl="3"/>
            <a:r>
              <a:rPr lang="hu-HU" noProof="0" smtClean="0"/>
              <a:t>Fourth level</a:t>
            </a:r>
          </a:p>
          <a:p>
            <a:pPr lvl="4"/>
            <a:r>
              <a:rPr lang="hu-HU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80A10EFC-A29A-4634-9D05-4D638C4F02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1195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B62B-EE0D-490B-9B0C-90DD3A76C2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D2636-375C-4DA2-99C2-080A7951C8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1D7CF-AD84-4855-8AE8-D5D79ACDEEE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10138-FBED-4F02-95DF-12CB162C47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40038-8864-4B02-B5AD-A2EE3E2377A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5DADC-A739-406E-966C-59C830CE83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7CB72-7388-4587-9FBB-6CFBFC5C99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79E70-DE33-4C7E-8B69-FB99D0BF96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6E3A-7E82-4F13-AB1C-7F47C48DB0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86215-D1BC-48E5-BF02-07BB4B1025F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C1DD6-DAE0-4359-97E0-07AC440FA1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8722A-9EE6-407C-A99A-94C2ADAA3A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CC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3A1279CF-9954-4C56-BD02-6180822C94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7.bin"/><Relationship Id="rId20" Type="http://schemas.openxmlformats.org/officeDocument/2006/relationships/image" Target="../media/image67.wmf"/><Relationship Id="rId10" Type="http://schemas.openxmlformats.org/officeDocument/2006/relationships/image" Target="../media/image62.wmf"/><Relationship Id="rId11" Type="http://schemas.openxmlformats.org/officeDocument/2006/relationships/oleObject" Target="../embeddings/oleObject58.bin"/><Relationship Id="rId12" Type="http://schemas.openxmlformats.org/officeDocument/2006/relationships/image" Target="../media/image63.wmf"/><Relationship Id="rId13" Type="http://schemas.openxmlformats.org/officeDocument/2006/relationships/oleObject" Target="../embeddings/oleObject59.bin"/><Relationship Id="rId14" Type="http://schemas.openxmlformats.org/officeDocument/2006/relationships/image" Target="../media/image64.wmf"/><Relationship Id="rId15" Type="http://schemas.openxmlformats.org/officeDocument/2006/relationships/oleObject" Target="../embeddings/oleObject60.bin"/><Relationship Id="rId16" Type="http://schemas.openxmlformats.org/officeDocument/2006/relationships/image" Target="../media/image65.wmf"/><Relationship Id="rId17" Type="http://schemas.openxmlformats.org/officeDocument/2006/relationships/oleObject" Target="../embeddings/oleObject61.bin"/><Relationship Id="rId18" Type="http://schemas.openxmlformats.org/officeDocument/2006/relationships/image" Target="../media/image66.wmf"/><Relationship Id="rId19" Type="http://schemas.openxmlformats.org/officeDocument/2006/relationships/oleObject" Target="../embeddings/oleObject6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54.bin"/><Relationship Id="rId4" Type="http://schemas.openxmlformats.org/officeDocument/2006/relationships/image" Target="../media/image59.wmf"/><Relationship Id="rId5" Type="http://schemas.openxmlformats.org/officeDocument/2006/relationships/oleObject" Target="../embeddings/oleObject55.bin"/><Relationship Id="rId6" Type="http://schemas.openxmlformats.org/officeDocument/2006/relationships/image" Target="../media/image60.wmf"/><Relationship Id="rId7" Type="http://schemas.openxmlformats.org/officeDocument/2006/relationships/oleObject" Target="../embeddings/oleObject56.bin"/><Relationship Id="rId8" Type="http://schemas.openxmlformats.org/officeDocument/2006/relationships/image" Target="../media/image61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6.bin"/><Relationship Id="rId20" Type="http://schemas.openxmlformats.org/officeDocument/2006/relationships/image" Target="../media/image76.wmf"/><Relationship Id="rId10" Type="http://schemas.openxmlformats.org/officeDocument/2006/relationships/image" Target="../media/image71.wmf"/><Relationship Id="rId11" Type="http://schemas.openxmlformats.org/officeDocument/2006/relationships/oleObject" Target="../embeddings/oleObject67.bin"/><Relationship Id="rId12" Type="http://schemas.openxmlformats.org/officeDocument/2006/relationships/image" Target="../media/image72.wmf"/><Relationship Id="rId13" Type="http://schemas.openxmlformats.org/officeDocument/2006/relationships/oleObject" Target="../embeddings/oleObject68.bin"/><Relationship Id="rId14" Type="http://schemas.openxmlformats.org/officeDocument/2006/relationships/image" Target="../media/image73.wmf"/><Relationship Id="rId15" Type="http://schemas.openxmlformats.org/officeDocument/2006/relationships/oleObject" Target="../embeddings/oleObject69.bin"/><Relationship Id="rId16" Type="http://schemas.openxmlformats.org/officeDocument/2006/relationships/image" Target="../media/image74.wmf"/><Relationship Id="rId17" Type="http://schemas.openxmlformats.org/officeDocument/2006/relationships/oleObject" Target="../embeddings/oleObject70.bin"/><Relationship Id="rId18" Type="http://schemas.openxmlformats.org/officeDocument/2006/relationships/image" Target="../media/image75.wmf"/><Relationship Id="rId19" Type="http://schemas.openxmlformats.org/officeDocument/2006/relationships/oleObject" Target="../embeddings/oleObject71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3.bin"/><Relationship Id="rId4" Type="http://schemas.openxmlformats.org/officeDocument/2006/relationships/image" Target="../media/image68.wmf"/><Relationship Id="rId5" Type="http://schemas.openxmlformats.org/officeDocument/2006/relationships/oleObject" Target="../embeddings/oleObject64.bin"/><Relationship Id="rId6" Type="http://schemas.openxmlformats.org/officeDocument/2006/relationships/image" Target="../media/image69.wmf"/><Relationship Id="rId7" Type="http://schemas.openxmlformats.org/officeDocument/2006/relationships/oleObject" Target="../embeddings/oleObject65.bin"/><Relationship Id="rId8" Type="http://schemas.openxmlformats.org/officeDocument/2006/relationships/image" Target="../media/image70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5.bin"/><Relationship Id="rId20" Type="http://schemas.openxmlformats.org/officeDocument/2006/relationships/image" Target="../media/image85.wmf"/><Relationship Id="rId10" Type="http://schemas.openxmlformats.org/officeDocument/2006/relationships/image" Target="../media/image80.wmf"/><Relationship Id="rId11" Type="http://schemas.openxmlformats.org/officeDocument/2006/relationships/oleObject" Target="../embeddings/oleObject76.bin"/><Relationship Id="rId12" Type="http://schemas.openxmlformats.org/officeDocument/2006/relationships/image" Target="../media/image81.wmf"/><Relationship Id="rId13" Type="http://schemas.openxmlformats.org/officeDocument/2006/relationships/oleObject" Target="../embeddings/oleObject77.bin"/><Relationship Id="rId14" Type="http://schemas.openxmlformats.org/officeDocument/2006/relationships/image" Target="../media/image82.wmf"/><Relationship Id="rId15" Type="http://schemas.openxmlformats.org/officeDocument/2006/relationships/oleObject" Target="../embeddings/oleObject78.bin"/><Relationship Id="rId16" Type="http://schemas.openxmlformats.org/officeDocument/2006/relationships/image" Target="../media/image83.wmf"/><Relationship Id="rId17" Type="http://schemas.openxmlformats.org/officeDocument/2006/relationships/oleObject" Target="../embeddings/oleObject79.bin"/><Relationship Id="rId18" Type="http://schemas.openxmlformats.org/officeDocument/2006/relationships/image" Target="../media/image84.wmf"/><Relationship Id="rId19" Type="http://schemas.openxmlformats.org/officeDocument/2006/relationships/oleObject" Target="../embeddings/oleObject80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2.bin"/><Relationship Id="rId4" Type="http://schemas.openxmlformats.org/officeDocument/2006/relationships/image" Target="../media/image77.wmf"/><Relationship Id="rId5" Type="http://schemas.openxmlformats.org/officeDocument/2006/relationships/oleObject" Target="../embeddings/oleObject73.bin"/><Relationship Id="rId6" Type="http://schemas.openxmlformats.org/officeDocument/2006/relationships/image" Target="../media/image78.wmf"/><Relationship Id="rId7" Type="http://schemas.openxmlformats.org/officeDocument/2006/relationships/oleObject" Target="../embeddings/oleObject74.bin"/><Relationship Id="rId8" Type="http://schemas.openxmlformats.org/officeDocument/2006/relationships/image" Target="../media/image79.wmf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5.bin"/><Relationship Id="rId12" Type="http://schemas.openxmlformats.org/officeDocument/2006/relationships/image" Target="../media/image90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1.bin"/><Relationship Id="rId4" Type="http://schemas.openxmlformats.org/officeDocument/2006/relationships/image" Target="../media/image86.wmf"/><Relationship Id="rId5" Type="http://schemas.openxmlformats.org/officeDocument/2006/relationships/oleObject" Target="../embeddings/oleObject82.bin"/><Relationship Id="rId6" Type="http://schemas.openxmlformats.org/officeDocument/2006/relationships/image" Target="../media/image87.wmf"/><Relationship Id="rId7" Type="http://schemas.openxmlformats.org/officeDocument/2006/relationships/oleObject" Target="../embeddings/oleObject83.bin"/><Relationship Id="rId8" Type="http://schemas.openxmlformats.org/officeDocument/2006/relationships/image" Target="../media/image88.wmf"/><Relationship Id="rId9" Type="http://schemas.openxmlformats.org/officeDocument/2006/relationships/oleObject" Target="../embeddings/oleObject84.bin"/><Relationship Id="rId10" Type="http://schemas.openxmlformats.org/officeDocument/2006/relationships/image" Target="../media/image89.wmf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0.bin"/><Relationship Id="rId12" Type="http://schemas.openxmlformats.org/officeDocument/2006/relationships/image" Target="../media/image95.wmf"/><Relationship Id="rId13" Type="http://schemas.openxmlformats.org/officeDocument/2006/relationships/oleObject" Target="../embeddings/oleObject91.bin"/><Relationship Id="rId14" Type="http://schemas.openxmlformats.org/officeDocument/2006/relationships/image" Target="../media/image96.wmf"/><Relationship Id="rId15" Type="http://schemas.openxmlformats.org/officeDocument/2006/relationships/oleObject" Target="../embeddings/oleObject92.bin"/><Relationship Id="rId16" Type="http://schemas.openxmlformats.org/officeDocument/2006/relationships/image" Target="../media/image97.wmf"/><Relationship Id="rId17" Type="http://schemas.openxmlformats.org/officeDocument/2006/relationships/oleObject" Target="../embeddings/oleObject93.bin"/><Relationship Id="rId18" Type="http://schemas.openxmlformats.org/officeDocument/2006/relationships/image" Target="../media/image98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6.bin"/><Relationship Id="rId4" Type="http://schemas.openxmlformats.org/officeDocument/2006/relationships/image" Target="../media/image91.wmf"/><Relationship Id="rId5" Type="http://schemas.openxmlformats.org/officeDocument/2006/relationships/oleObject" Target="../embeddings/oleObject87.bin"/><Relationship Id="rId6" Type="http://schemas.openxmlformats.org/officeDocument/2006/relationships/image" Target="../media/image92.wmf"/><Relationship Id="rId7" Type="http://schemas.openxmlformats.org/officeDocument/2006/relationships/oleObject" Target="../embeddings/oleObject88.bin"/><Relationship Id="rId8" Type="http://schemas.openxmlformats.org/officeDocument/2006/relationships/image" Target="../media/image93.wmf"/><Relationship Id="rId9" Type="http://schemas.openxmlformats.org/officeDocument/2006/relationships/oleObject" Target="../embeddings/oleObject89.bin"/><Relationship Id="rId10" Type="http://schemas.openxmlformats.org/officeDocument/2006/relationships/image" Target="../media/image9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8.bin"/><Relationship Id="rId12" Type="http://schemas.openxmlformats.org/officeDocument/2006/relationships/image" Target="../media/image103.wmf"/><Relationship Id="rId13" Type="http://schemas.openxmlformats.org/officeDocument/2006/relationships/oleObject" Target="../embeddings/oleObject99.bin"/><Relationship Id="rId14" Type="http://schemas.openxmlformats.org/officeDocument/2006/relationships/image" Target="../media/image104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94.bin"/><Relationship Id="rId4" Type="http://schemas.openxmlformats.org/officeDocument/2006/relationships/image" Target="../media/image99.wmf"/><Relationship Id="rId5" Type="http://schemas.openxmlformats.org/officeDocument/2006/relationships/oleObject" Target="../embeddings/oleObject95.bin"/><Relationship Id="rId6" Type="http://schemas.openxmlformats.org/officeDocument/2006/relationships/image" Target="../media/image100.wmf"/><Relationship Id="rId7" Type="http://schemas.openxmlformats.org/officeDocument/2006/relationships/oleObject" Target="../embeddings/oleObject96.bin"/><Relationship Id="rId8" Type="http://schemas.openxmlformats.org/officeDocument/2006/relationships/image" Target="../media/image101.wmf"/><Relationship Id="rId9" Type="http://schemas.openxmlformats.org/officeDocument/2006/relationships/oleObject" Target="../embeddings/oleObject97.bin"/><Relationship Id="rId10" Type="http://schemas.openxmlformats.org/officeDocument/2006/relationships/image" Target="../media/image102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4.bin"/><Relationship Id="rId12" Type="http://schemas.openxmlformats.org/officeDocument/2006/relationships/image" Target="../media/image109.wmf"/><Relationship Id="rId13" Type="http://schemas.openxmlformats.org/officeDocument/2006/relationships/oleObject" Target="../embeddings/oleObject105.bin"/><Relationship Id="rId14" Type="http://schemas.openxmlformats.org/officeDocument/2006/relationships/image" Target="../media/image110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00.bin"/><Relationship Id="rId4" Type="http://schemas.openxmlformats.org/officeDocument/2006/relationships/image" Target="../media/image105.wmf"/><Relationship Id="rId5" Type="http://schemas.openxmlformats.org/officeDocument/2006/relationships/oleObject" Target="../embeddings/oleObject101.bin"/><Relationship Id="rId6" Type="http://schemas.openxmlformats.org/officeDocument/2006/relationships/image" Target="../media/image106.wmf"/><Relationship Id="rId7" Type="http://schemas.openxmlformats.org/officeDocument/2006/relationships/oleObject" Target="../embeddings/oleObject102.bin"/><Relationship Id="rId8" Type="http://schemas.openxmlformats.org/officeDocument/2006/relationships/image" Target="../media/image107.wmf"/><Relationship Id="rId9" Type="http://schemas.openxmlformats.org/officeDocument/2006/relationships/oleObject" Target="../embeddings/oleObject103.bin"/><Relationship Id="rId10" Type="http://schemas.openxmlformats.org/officeDocument/2006/relationships/image" Target="../media/image108.wmf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0.bin"/><Relationship Id="rId12" Type="http://schemas.openxmlformats.org/officeDocument/2006/relationships/image" Target="../media/image115.wmf"/><Relationship Id="rId13" Type="http://schemas.openxmlformats.org/officeDocument/2006/relationships/oleObject" Target="../embeddings/oleObject111.bin"/><Relationship Id="rId14" Type="http://schemas.openxmlformats.org/officeDocument/2006/relationships/image" Target="../media/image116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06.bin"/><Relationship Id="rId4" Type="http://schemas.openxmlformats.org/officeDocument/2006/relationships/image" Target="../media/image111.wmf"/><Relationship Id="rId5" Type="http://schemas.openxmlformats.org/officeDocument/2006/relationships/oleObject" Target="../embeddings/oleObject107.bin"/><Relationship Id="rId6" Type="http://schemas.openxmlformats.org/officeDocument/2006/relationships/image" Target="../media/image112.wmf"/><Relationship Id="rId7" Type="http://schemas.openxmlformats.org/officeDocument/2006/relationships/oleObject" Target="../embeddings/oleObject108.bin"/><Relationship Id="rId8" Type="http://schemas.openxmlformats.org/officeDocument/2006/relationships/image" Target="../media/image113.wmf"/><Relationship Id="rId9" Type="http://schemas.openxmlformats.org/officeDocument/2006/relationships/oleObject" Target="../embeddings/oleObject109.bin"/><Relationship Id="rId10" Type="http://schemas.openxmlformats.org/officeDocument/2006/relationships/image" Target="../media/image114.wmf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6.bin"/><Relationship Id="rId12" Type="http://schemas.openxmlformats.org/officeDocument/2006/relationships/image" Target="../media/image120.wmf"/><Relationship Id="rId13" Type="http://schemas.openxmlformats.org/officeDocument/2006/relationships/oleObject" Target="../embeddings/oleObject117.bin"/><Relationship Id="rId14" Type="http://schemas.openxmlformats.org/officeDocument/2006/relationships/image" Target="../media/image121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12.bin"/><Relationship Id="rId4" Type="http://schemas.openxmlformats.org/officeDocument/2006/relationships/image" Target="../media/image117.wmf"/><Relationship Id="rId5" Type="http://schemas.openxmlformats.org/officeDocument/2006/relationships/oleObject" Target="../embeddings/oleObject113.bin"/><Relationship Id="rId6" Type="http://schemas.openxmlformats.org/officeDocument/2006/relationships/image" Target="../media/image118.wmf"/><Relationship Id="rId7" Type="http://schemas.openxmlformats.org/officeDocument/2006/relationships/oleObject" Target="../embeddings/oleObject114.bin"/><Relationship Id="rId8" Type="http://schemas.openxmlformats.org/officeDocument/2006/relationships/image" Target="../media/image113.wmf"/><Relationship Id="rId9" Type="http://schemas.openxmlformats.org/officeDocument/2006/relationships/oleObject" Target="../embeddings/oleObject115.bin"/><Relationship Id="rId10" Type="http://schemas.openxmlformats.org/officeDocument/2006/relationships/image" Target="../media/image1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2.bin"/><Relationship Id="rId12" Type="http://schemas.openxmlformats.org/officeDocument/2006/relationships/image" Target="../media/image125.wmf"/><Relationship Id="rId13" Type="http://schemas.openxmlformats.org/officeDocument/2006/relationships/oleObject" Target="../embeddings/oleObject123.bin"/><Relationship Id="rId14" Type="http://schemas.openxmlformats.org/officeDocument/2006/relationships/image" Target="../media/image126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18.bin"/><Relationship Id="rId4" Type="http://schemas.openxmlformats.org/officeDocument/2006/relationships/image" Target="../media/image122.wmf"/><Relationship Id="rId5" Type="http://schemas.openxmlformats.org/officeDocument/2006/relationships/oleObject" Target="../embeddings/oleObject119.bin"/><Relationship Id="rId6" Type="http://schemas.openxmlformats.org/officeDocument/2006/relationships/image" Target="../media/image123.wmf"/><Relationship Id="rId7" Type="http://schemas.openxmlformats.org/officeDocument/2006/relationships/oleObject" Target="../embeddings/oleObject120.bin"/><Relationship Id="rId8" Type="http://schemas.openxmlformats.org/officeDocument/2006/relationships/image" Target="../media/image113.wmf"/><Relationship Id="rId9" Type="http://schemas.openxmlformats.org/officeDocument/2006/relationships/oleObject" Target="../embeddings/oleObject121.bin"/><Relationship Id="rId10" Type="http://schemas.openxmlformats.org/officeDocument/2006/relationships/image" Target="../media/image124.wmf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8.bin"/><Relationship Id="rId12" Type="http://schemas.openxmlformats.org/officeDocument/2006/relationships/image" Target="../media/image130.wmf"/><Relationship Id="rId13" Type="http://schemas.openxmlformats.org/officeDocument/2006/relationships/oleObject" Target="../embeddings/oleObject129.bin"/><Relationship Id="rId14" Type="http://schemas.openxmlformats.org/officeDocument/2006/relationships/image" Target="../media/image131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24.bin"/><Relationship Id="rId4" Type="http://schemas.openxmlformats.org/officeDocument/2006/relationships/image" Target="../media/image127.wmf"/><Relationship Id="rId5" Type="http://schemas.openxmlformats.org/officeDocument/2006/relationships/oleObject" Target="../embeddings/oleObject125.bin"/><Relationship Id="rId6" Type="http://schemas.openxmlformats.org/officeDocument/2006/relationships/image" Target="../media/image128.wmf"/><Relationship Id="rId7" Type="http://schemas.openxmlformats.org/officeDocument/2006/relationships/oleObject" Target="../embeddings/oleObject126.bin"/><Relationship Id="rId8" Type="http://schemas.openxmlformats.org/officeDocument/2006/relationships/image" Target="../media/image113.wmf"/><Relationship Id="rId9" Type="http://schemas.openxmlformats.org/officeDocument/2006/relationships/oleObject" Target="../embeddings/oleObject127.bin"/><Relationship Id="rId10" Type="http://schemas.openxmlformats.org/officeDocument/2006/relationships/image" Target="../media/image129.wmf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4.bin"/><Relationship Id="rId12" Type="http://schemas.openxmlformats.org/officeDocument/2006/relationships/image" Target="../media/image135.wmf"/><Relationship Id="rId13" Type="http://schemas.openxmlformats.org/officeDocument/2006/relationships/oleObject" Target="../embeddings/oleObject135.bin"/><Relationship Id="rId14" Type="http://schemas.openxmlformats.org/officeDocument/2006/relationships/image" Target="../media/image136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30.bin"/><Relationship Id="rId4" Type="http://schemas.openxmlformats.org/officeDocument/2006/relationships/image" Target="../media/image132.wmf"/><Relationship Id="rId5" Type="http://schemas.openxmlformats.org/officeDocument/2006/relationships/oleObject" Target="../embeddings/oleObject131.bin"/><Relationship Id="rId6" Type="http://schemas.openxmlformats.org/officeDocument/2006/relationships/image" Target="../media/image133.wmf"/><Relationship Id="rId7" Type="http://schemas.openxmlformats.org/officeDocument/2006/relationships/oleObject" Target="../embeddings/oleObject132.bin"/><Relationship Id="rId8" Type="http://schemas.openxmlformats.org/officeDocument/2006/relationships/image" Target="../media/image113.wmf"/><Relationship Id="rId9" Type="http://schemas.openxmlformats.org/officeDocument/2006/relationships/oleObject" Target="../embeddings/oleObject133.bin"/><Relationship Id="rId10" Type="http://schemas.openxmlformats.org/officeDocument/2006/relationships/image" Target="../media/image134.wmf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0.bin"/><Relationship Id="rId12" Type="http://schemas.openxmlformats.org/officeDocument/2006/relationships/image" Target="../media/image140.wmf"/><Relationship Id="rId13" Type="http://schemas.openxmlformats.org/officeDocument/2006/relationships/oleObject" Target="../embeddings/oleObject141.bin"/><Relationship Id="rId14" Type="http://schemas.openxmlformats.org/officeDocument/2006/relationships/image" Target="../media/image141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36.bin"/><Relationship Id="rId4" Type="http://schemas.openxmlformats.org/officeDocument/2006/relationships/image" Target="../media/image137.wmf"/><Relationship Id="rId5" Type="http://schemas.openxmlformats.org/officeDocument/2006/relationships/oleObject" Target="../embeddings/oleObject137.bin"/><Relationship Id="rId6" Type="http://schemas.openxmlformats.org/officeDocument/2006/relationships/image" Target="../media/image138.wmf"/><Relationship Id="rId7" Type="http://schemas.openxmlformats.org/officeDocument/2006/relationships/oleObject" Target="../embeddings/oleObject138.bin"/><Relationship Id="rId8" Type="http://schemas.openxmlformats.org/officeDocument/2006/relationships/image" Target="../media/image113.wmf"/><Relationship Id="rId9" Type="http://schemas.openxmlformats.org/officeDocument/2006/relationships/oleObject" Target="../embeddings/oleObject139.bin"/><Relationship Id="rId10" Type="http://schemas.openxmlformats.org/officeDocument/2006/relationships/image" Target="../media/image13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4" Type="http://schemas.openxmlformats.org/officeDocument/2006/relationships/image" Target="../media/image142.wmf"/><Relationship Id="rId5" Type="http://schemas.openxmlformats.org/officeDocument/2006/relationships/oleObject" Target="../embeddings/oleObject143.bin"/><Relationship Id="rId6" Type="http://schemas.openxmlformats.org/officeDocument/2006/relationships/image" Target="../media/image143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4.bin"/><Relationship Id="rId4" Type="http://schemas.openxmlformats.org/officeDocument/2006/relationships/image" Target="../media/image142.wmf"/><Relationship Id="rId5" Type="http://schemas.openxmlformats.org/officeDocument/2006/relationships/oleObject" Target="../embeddings/oleObject145.bin"/><Relationship Id="rId6" Type="http://schemas.openxmlformats.org/officeDocument/2006/relationships/image" Target="../media/image143.wmf"/><Relationship Id="rId7" Type="http://schemas.openxmlformats.org/officeDocument/2006/relationships/oleObject" Target="../embeddings/oleObject146.bin"/><Relationship Id="rId8" Type="http://schemas.openxmlformats.org/officeDocument/2006/relationships/image" Target="../media/image144.emf"/><Relationship Id="rId9" Type="http://schemas.openxmlformats.org/officeDocument/2006/relationships/oleObject" Target="../embeddings/oleObject147.bin"/><Relationship Id="rId10" Type="http://schemas.openxmlformats.org/officeDocument/2006/relationships/oleObject" Target="../embeddings/oleObject148.bin"/><Relationship Id="rId11" Type="http://schemas.openxmlformats.org/officeDocument/2006/relationships/image" Target="../media/image145.e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.bin"/><Relationship Id="rId20" Type="http://schemas.openxmlformats.org/officeDocument/2006/relationships/image" Target="../media/image22.wmf"/><Relationship Id="rId21" Type="http://schemas.openxmlformats.org/officeDocument/2006/relationships/oleObject" Target="../embeddings/oleObject18.bin"/><Relationship Id="rId22" Type="http://schemas.openxmlformats.org/officeDocument/2006/relationships/image" Target="../media/image23.wmf"/><Relationship Id="rId10" Type="http://schemas.openxmlformats.org/officeDocument/2006/relationships/image" Target="../media/image17.wmf"/><Relationship Id="rId11" Type="http://schemas.openxmlformats.org/officeDocument/2006/relationships/oleObject" Target="../embeddings/oleObject13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14.bin"/><Relationship Id="rId14" Type="http://schemas.openxmlformats.org/officeDocument/2006/relationships/image" Target="../media/image19.wmf"/><Relationship Id="rId15" Type="http://schemas.openxmlformats.org/officeDocument/2006/relationships/oleObject" Target="../embeddings/oleObject15.bin"/><Relationship Id="rId16" Type="http://schemas.openxmlformats.org/officeDocument/2006/relationships/image" Target="../media/image20.wmf"/><Relationship Id="rId17" Type="http://schemas.openxmlformats.org/officeDocument/2006/relationships/oleObject" Target="../embeddings/oleObject16.bin"/><Relationship Id="rId18" Type="http://schemas.openxmlformats.org/officeDocument/2006/relationships/image" Target="../media/image21.wmf"/><Relationship Id="rId19" Type="http://schemas.openxmlformats.org/officeDocument/2006/relationships/oleObject" Target="../embeddings/oleObject1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9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7.bin"/><Relationship Id="rId14" Type="http://schemas.openxmlformats.org/officeDocument/2006/relationships/image" Target="../media/image32.wmf"/><Relationship Id="rId15" Type="http://schemas.openxmlformats.org/officeDocument/2006/relationships/oleObject" Target="../embeddings/oleObject28.bin"/><Relationship Id="rId16" Type="http://schemas.openxmlformats.org/officeDocument/2006/relationships/image" Target="../media/image33.wmf"/><Relationship Id="rId17" Type="http://schemas.openxmlformats.org/officeDocument/2006/relationships/oleObject" Target="../embeddings/oleObject29.bin"/><Relationship Id="rId18" Type="http://schemas.openxmlformats.org/officeDocument/2006/relationships/image" Target="../media/image34.wmf"/><Relationship Id="rId19" Type="http://schemas.openxmlformats.org/officeDocument/2006/relationships/oleObject" Target="../embeddings/oleObject30.bin"/><Relationship Id="rId63" Type="http://schemas.openxmlformats.org/officeDocument/2006/relationships/oleObject" Target="../embeddings/oleObject52.bin"/><Relationship Id="rId64" Type="http://schemas.openxmlformats.org/officeDocument/2006/relationships/image" Target="../media/image57.wmf"/><Relationship Id="rId65" Type="http://schemas.openxmlformats.org/officeDocument/2006/relationships/oleObject" Target="../embeddings/oleObject53.bin"/><Relationship Id="rId66" Type="http://schemas.openxmlformats.org/officeDocument/2006/relationships/image" Target="../media/image58.wmf"/><Relationship Id="rId50" Type="http://schemas.openxmlformats.org/officeDocument/2006/relationships/image" Target="../media/image50.wmf"/><Relationship Id="rId51" Type="http://schemas.openxmlformats.org/officeDocument/2006/relationships/oleObject" Target="../embeddings/oleObject46.bin"/><Relationship Id="rId52" Type="http://schemas.openxmlformats.org/officeDocument/2006/relationships/image" Target="../media/image51.wmf"/><Relationship Id="rId53" Type="http://schemas.openxmlformats.org/officeDocument/2006/relationships/oleObject" Target="../embeddings/oleObject47.bin"/><Relationship Id="rId54" Type="http://schemas.openxmlformats.org/officeDocument/2006/relationships/image" Target="../media/image52.wmf"/><Relationship Id="rId55" Type="http://schemas.openxmlformats.org/officeDocument/2006/relationships/oleObject" Target="../embeddings/oleObject48.bin"/><Relationship Id="rId56" Type="http://schemas.openxmlformats.org/officeDocument/2006/relationships/image" Target="../media/image53.wmf"/><Relationship Id="rId57" Type="http://schemas.openxmlformats.org/officeDocument/2006/relationships/oleObject" Target="../embeddings/oleObject49.bin"/><Relationship Id="rId58" Type="http://schemas.openxmlformats.org/officeDocument/2006/relationships/image" Target="../media/image54.wmf"/><Relationship Id="rId59" Type="http://schemas.openxmlformats.org/officeDocument/2006/relationships/oleObject" Target="../embeddings/oleObject50.bin"/><Relationship Id="rId40" Type="http://schemas.openxmlformats.org/officeDocument/2006/relationships/image" Target="../media/image45.wmf"/><Relationship Id="rId41" Type="http://schemas.openxmlformats.org/officeDocument/2006/relationships/oleObject" Target="../embeddings/oleObject41.bin"/><Relationship Id="rId42" Type="http://schemas.openxmlformats.org/officeDocument/2006/relationships/image" Target="../media/image46.wmf"/><Relationship Id="rId43" Type="http://schemas.openxmlformats.org/officeDocument/2006/relationships/oleObject" Target="../embeddings/oleObject42.bin"/><Relationship Id="rId44" Type="http://schemas.openxmlformats.org/officeDocument/2006/relationships/image" Target="../media/image47.wmf"/><Relationship Id="rId45" Type="http://schemas.openxmlformats.org/officeDocument/2006/relationships/oleObject" Target="../embeddings/oleObject43.bin"/><Relationship Id="rId46" Type="http://schemas.openxmlformats.org/officeDocument/2006/relationships/image" Target="../media/image48.wmf"/><Relationship Id="rId47" Type="http://schemas.openxmlformats.org/officeDocument/2006/relationships/oleObject" Target="../embeddings/oleObject44.bin"/><Relationship Id="rId48" Type="http://schemas.openxmlformats.org/officeDocument/2006/relationships/image" Target="../media/image49.wmf"/><Relationship Id="rId49" Type="http://schemas.openxmlformats.org/officeDocument/2006/relationships/oleObject" Target="../embeddings/oleObject45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9.wmf"/><Relationship Id="rId9" Type="http://schemas.openxmlformats.org/officeDocument/2006/relationships/oleObject" Target="../embeddings/oleObject25.bin"/><Relationship Id="rId30" Type="http://schemas.openxmlformats.org/officeDocument/2006/relationships/image" Target="../media/image40.wmf"/><Relationship Id="rId31" Type="http://schemas.openxmlformats.org/officeDocument/2006/relationships/oleObject" Target="../embeddings/oleObject36.bin"/><Relationship Id="rId32" Type="http://schemas.openxmlformats.org/officeDocument/2006/relationships/image" Target="../media/image41.wmf"/><Relationship Id="rId33" Type="http://schemas.openxmlformats.org/officeDocument/2006/relationships/oleObject" Target="../embeddings/oleObject37.bin"/><Relationship Id="rId34" Type="http://schemas.openxmlformats.org/officeDocument/2006/relationships/image" Target="../media/image42.wmf"/><Relationship Id="rId35" Type="http://schemas.openxmlformats.org/officeDocument/2006/relationships/oleObject" Target="../embeddings/oleObject38.bin"/><Relationship Id="rId36" Type="http://schemas.openxmlformats.org/officeDocument/2006/relationships/image" Target="../media/image43.wmf"/><Relationship Id="rId37" Type="http://schemas.openxmlformats.org/officeDocument/2006/relationships/oleObject" Target="../embeddings/oleObject39.bin"/><Relationship Id="rId38" Type="http://schemas.openxmlformats.org/officeDocument/2006/relationships/image" Target="../media/image44.wmf"/><Relationship Id="rId39" Type="http://schemas.openxmlformats.org/officeDocument/2006/relationships/oleObject" Target="../embeddings/oleObject40.bin"/><Relationship Id="rId20" Type="http://schemas.openxmlformats.org/officeDocument/2006/relationships/image" Target="../media/image35.wmf"/><Relationship Id="rId21" Type="http://schemas.openxmlformats.org/officeDocument/2006/relationships/oleObject" Target="../embeddings/oleObject31.bin"/><Relationship Id="rId22" Type="http://schemas.openxmlformats.org/officeDocument/2006/relationships/image" Target="../media/image36.wmf"/><Relationship Id="rId23" Type="http://schemas.openxmlformats.org/officeDocument/2006/relationships/oleObject" Target="../embeddings/oleObject32.bin"/><Relationship Id="rId24" Type="http://schemas.openxmlformats.org/officeDocument/2006/relationships/image" Target="../media/image37.wmf"/><Relationship Id="rId25" Type="http://schemas.openxmlformats.org/officeDocument/2006/relationships/oleObject" Target="../embeddings/oleObject33.bin"/><Relationship Id="rId26" Type="http://schemas.openxmlformats.org/officeDocument/2006/relationships/image" Target="../media/image38.wmf"/><Relationship Id="rId27" Type="http://schemas.openxmlformats.org/officeDocument/2006/relationships/oleObject" Target="../embeddings/oleObject34.bin"/><Relationship Id="rId28" Type="http://schemas.openxmlformats.org/officeDocument/2006/relationships/image" Target="../media/image39.wmf"/><Relationship Id="rId29" Type="http://schemas.openxmlformats.org/officeDocument/2006/relationships/oleObject" Target="../embeddings/oleObject35.bin"/><Relationship Id="rId60" Type="http://schemas.openxmlformats.org/officeDocument/2006/relationships/image" Target="../media/image55.wmf"/><Relationship Id="rId61" Type="http://schemas.openxmlformats.org/officeDocument/2006/relationships/oleObject" Target="../embeddings/oleObject51.bin"/><Relationship Id="rId62" Type="http://schemas.openxmlformats.org/officeDocument/2006/relationships/image" Target="../media/image56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26.bin"/><Relationship Id="rId12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Error control coding – binary linear codes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7315200" cy="990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hu-HU" sz="2800" dirty="0" smtClean="0"/>
              <a:t>Background material for linear error control codes</a:t>
            </a:r>
            <a:endParaRPr lang="en-US" sz="2800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67200"/>
            <a:ext cx="39608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62000" y="57150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FIT </a:t>
            </a:r>
            <a:r>
              <a:rPr lang="en-US" smtClean="0"/>
              <a:t>&amp; BME</a:t>
            </a:r>
            <a:endParaRPr lang="en-US" dirty="0"/>
          </a:p>
        </p:txBody>
      </p: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457200" y="4343400"/>
            <a:ext cx="3611563" cy="1096963"/>
            <a:chOff x="360" y="1311"/>
            <a:chExt cx="2275" cy="691"/>
          </a:xfrm>
        </p:grpSpPr>
        <p:pic>
          <p:nvPicPr>
            <p:cNvPr id="7" name="Picture 7" descr="Florida Tech Se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" y="1311"/>
              <a:ext cx="1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8" descr="leftmiddlelogo2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" y="1600"/>
              <a:ext cx="18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 descr="Florida Institute of Technolog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" y="1599"/>
              <a:ext cx="208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" descr="Florida Tech Sea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" y="1808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 descr="headerbottom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" y="1810"/>
              <a:ext cx="5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" descr="Florida Tech Sea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" y="1312"/>
              <a:ext cx="1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 Box 55"/>
          <p:cNvSpPr txBox="1">
            <a:spLocks noChangeArrowheads="1"/>
          </p:cNvSpPr>
          <p:nvPr/>
        </p:nvSpPr>
        <p:spPr bwMode="auto">
          <a:xfrm>
            <a:off x="533400" y="3733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 dirty="0"/>
              <a:t>EU-USA Atlantis </a:t>
            </a:r>
            <a:r>
              <a:rPr lang="en-US" i="1" dirty="0" err="1"/>
              <a:t>Programme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90800" y="2667000"/>
            <a:ext cx="3962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Prof. Janos Levendovszky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676" name="Cím 1"/>
          <p:cNvSpPr>
            <a:spLocks noGrp="1"/>
          </p:cNvSpPr>
          <p:nvPr>
            <p:ph type="title"/>
          </p:nvPr>
        </p:nvSpPr>
        <p:spPr>
          <a:xfrm>
            <a:off x="0" y="34925"/>
            <a:ext cx="8991600" cy="727075"/>
          </a:xfrm>
        </p:spPr>
        <p:txBody>
          <a:bodyPr/>
          <a:lstStyle/>
          <a:p>
            <a:r>
              <a:rPr lang="hu-HU" sz="2400" smtClean="0"/>
              <a:t>E.g.: c</a:t>
            </a:r>
            <a:r>
              <a:rPr lang="en-US" sz="2400" smtClean="0"/>
              <a:t>onstructing the syndrome decoding table</a:t>
            </a:r>
            <a:r>
              <a:rPr lang="hu-HU" sz="2400" smtClean="0"/>
              <a:t> of a C(5,2) code</a:t>
            </a:r>
            <a:r>
              <a:rPr lang="en-US" sz="2400" smtClean="0"/>
              <a:t> </a:t>
            </a:r>
            <a:endParaRPr lang="hu-HU" sz="2400" smtClean="0"/>
          </a:p>
        </p:txBody>
      </p:sp>
      <p:sp>
        <p:nvSpPr>
          <p:cNvPr id="686677" name="Szövegdoboz 34"/>
          <p:cNvSpPr txBox="1">
            <a:spLocks noChangeArrowheads="1"/>
          </p:cNvSpPr>
          <p:nvPr/>
        </p:nvSpPr>
        <p:spPr bwMode="auto">
          <a:xfrm>
            <a:off x="685800" y="785813"/>
            <a:ext cx="609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Multiplication with the generator matrix </a:t>
            </a:r>
          </a:p>
        </p:txBody>
      </p:sp>
      <p:graphicFrame>
        <p:nvGraphicFramePr>
          <p:cNvPr id="686667" name="Object 587"/>
          <p:cNvGraphicFramePr>
            <a:graphicFrameLocks noChangeAspect="1"/>
          </p:cNvGraphicFramePr>
          <p:nvPr/>
        </p:nvGraphicFramePr>
        <p:xfrm>
          <a:off x="1524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5" name="Equation" r:id="rId3" imgW="2145960" imgH="1143000" progId="Equation.DSMT4">
                  <p:embed/>
                </p:oleObj>
              </mc:Choice>
              <mc:Fallback>
                <p:oleObj name="Equation" r:id="rId3" imgW="2145960" imgH="1143000" progId="Equation.DSMT4">
                  <p:embed/>
                  <p:pic>
                    <p:nvPicPr>
                      <p:cNvPr id="0" name="Picture 5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68" name="Object 588"/>
          <p:cNvGraphicFramePr>
            <a:graphicFrameLocks noChangeAspect="1"/>
          </p:cNvGraphicFramePr>
          <p:nvPr/>
        </p:nvGraphicFramePr>
        <p:xfrm>
          <a:off x="32004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6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5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69" name="Object 589"/>
          <p:cNvGraphicFramePr>
            <a:graphicFrameLocks noChangeAspect="1"/>
          </p:cNvGraphicFramePr>
          <p:nvPr/>
        </p:nvGraphicFramePr>
        <p:xfrm>
          <a:off x="61722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7" name="Equation" r:id="rId7" imgW="2145960" imgH="1143000" progId="Equation.DSMT4">
                  <p:embed/>
                </p:oleObj>
              </mc:Choice>
              <mc:Fallback>
                <p:oleObj name="Equation" r:id="rId7" imgW="2145960" imgH="1143000" progId="Equation.DSMT4">
                  <p:embed/>
                  <p:pic>
                    <p:nvPicPr>
                      <p:cNvPr id="0" name="Picture 5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70" name="Object 590"/>
          <p:cNvGraphicFramePr>
            <a:graphicFrameLocks noChangeAspect="1"/>
          </p:cNvGraphicFramePr>
          <p:nvPr/>
        </p:nvGraphicFramePr>
        <p:xfrm>
          <a:off x="1524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8" name="Equation" r:id="rId9" imgW="2145960" imgH="1143000" progId="Equation.DSMT4">
                  <p:embed/>
                </p:oleObj>
              </mc:Choice>
              <mc:Fallback>
                <p:oleObj name="Equation" r:id="rId9" imgW="2145960" imgH="1143000" progId="Equation.DSMT4">
                  <p:embed/>
                  <p:pic>
                    <p:nvPicPr>
                      <p:cNvPr id="0" name="Picture 5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71" name="Object 591"/>
          <p:cNvGraphicFramePr>
            <a:graphicFrameLocks noChangeAspect="1"/>
          </p:cNvGraphicFramePr>
          <p:nvPr/>
        </p:nvGraphicFramePr>
        <p:xfrm>
          <a:off x="32766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9" name="Equation" r:id="rId11" imgW="2145960" imgH="1143000" progId="Equation.DSMT4">
                  <p:embed/>
                </p:oleObj>
              </mc:Choice>
              <mc:Fallback>
                <p:oleObj name="Equation" r:id="rId11" imgW="2145960" imgH="1143000" progId="Equation.DSMT4">
                  <p:embed/>
                  <p:pic>
                    <p:nvPicPr>
                      <p:cNvPr id="0" name="Picture 5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72" name="Object 592"/>
          <p:cNvGraphicFramePr>
            <a:graphicFrameLocks noChangeAspect="1"/>
          </p:cNvGraphicFramePr>
          <p:nvPr/>
        </p:nvGraphicFramePr>
        <p:xfrm>
          <a:off x="61722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40" name="Equation" r:id="rId13" imgW="2145960" imgH="1143000" progId="Equation.DSMT4">
                  <p:embed/>
                </p:oleObj>
              </mc:Choice>
              <mc:Fallback>
                <p:oleObj name="Equation" r:id="rId13" imgW="2145960" imgH="1143000" progId="Equation.DSMT4">
                  <p:embed/>
                  <p:pic>
                    <p:nvPicPr>
                      <p:cNvPr id="0" name="Picture 5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73" name="Object 593"/>
          <p:cNvGraphicFramePr>
            <a:graphicFrameLocks noChangeAspect="1"/>
          </p:cNvGraphicFramePr>
          <p:nvPr/>
        </p:nvGraphicFramePr>
        <p:xfrm>
          <a:off x="228600" y="48768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41" name="Equation" r:id="rId15" imgW="2145960" imgH="1143000" progId="Equation.DSMT4">
                  <p:embed/>
                </p:oleObj>
              </mc:Choice>
              <mc:Fallback>
                <p:oleObj name="Equation" r:id="rId15" imgW="2145960" imgH="1143000" progId="Equation.DSMT4">
                  <p:embed/>
                  <p:pic>
                    <p:nvPicPr>
                      <p:cNvPr id="0" name="Picture 5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74" name="Object 594"/>
          <p:cNvGraphicFramePr>
            <a:graphicFrameLocks noChangeAspect="1"/>
          </p:cNvGraphicFramePr>
          <p:nvPr/>
        </p:nvGraphicFramePr>
        <p:xfrm>
          <a:off x="3444875" y="4876800"/>
          <a:ext cx="270827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42" name="Equation" r:id="rId17" imgW="2120760" imgH="1143000" progId="Equation.DSMT4">
                  <p:embed/>
                </p:oleObj>
              </mc:Choice>
              <mc:Fallback>
                <p:oleObj name="Equation" r:id="rId17" imgW="2120760" imgH="1143000" progId="Equation.DSMT4">
                  <p:embed/>
                  <p:pic>
                    <p:nvPicPr>
                      <p:cNvPr id="0" name="Picture 5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4876800"/>
                        <a:ext cx="270827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675" name="Object 595"/>
          <p:cNvGraphicFramePr>
            <a:graphicFrameLocks noChangeAspect="1"/>
          </p:cNvGraphicFramePr>
          <p:nvPr/>
        </p:nvGraphicFramePr>
        <p:xfrm>
          <a:off x="6402388" y="4876800"/>
          <a:ext cx="270827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43" name="Equation" r:id="rId19" imgW="2120760" imgH="1143000" progId="Equation.DSMT4">
                  <p:embed/>
                </p:oleObj>
              </mc:Choice>
              <mc:Fallback>
                <p:oleObj name="Equation" r:id="rId19" imgW="2120760" imgH="1143000" progId="Equation.DSMT4">
                  <p:embed/>
                  <p:pic>
                    <p:nvPicPr>
                      <p:cNvPr id="0" name="Picture 5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388" y="4876800"/>
                        <a:ext cx="270827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églalap 44"/>
          <p:cNvSpPr>
            <a:spLocks noChangeArrowheads="1"/>
          </p:cNvSpPr>
          <p:nvPr/>
        </p:nvSpPr>
        <p:spPr bwMode="auto">
          <a:xfrm>
            <a:off x="6256338" y="4891088"/>
            <a:ext cx="2895600" cy="1524000"/>
          </a:xfrm>
          <a:prstGeom prst="rect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6" name="Téglalap 45"/>
          <p:cNvSpPr>
            <a:spLocks noChangeArrowheads="1"/>
          </p:cNvSpPr>
          <p:nvPr/>
        </p:nvSpPr>
        <p:spPr bwMode="auto">
          <a:xfrm>
            <a:off x="3352800" y="4876800"/>
            <a:ext cx="2895600" cy="1524000"/>
          </a:xfrm>
          <a:prstGeom prst="rect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655" name="Cím 1"/>
          <p:cNvSpPr>
            <a:spLocks noGrp="1"/>
          </p:cNvSpPr>
          <p:nvPr>
            <p:ph type="title"/>
          </p:nvPr>
        </p:nvSpPr>
        <p:spPr>
          <a:xfrm>
            <a:off x="0" y="34925"/>
            <a:ext cx="8991600" cy="727075"/>
          </a:xfrm>
        </p:spPr>
        <p:txBody>
          <a:bodyPr/>
          <a:lstStyle/>
          <a:p>
            <a:r>
              <a:rPr lang="hu-HU" sz="2400" smtClean="0"/>
              <a:t>E.g.: c</a:t>
            </a:r>
            <a:r>
              <a:rPr lang="en-US" sz="2400" smtClean="0"/>
              <a:t>onstructing the syndrome decoding table</a:t>
            </a:r>
            <a:r>
              <a:rPr lang="hu-HU" sz="2400" smtClean="0"/>
              <a:t> of a C(5,2) code</a:t>
            </a:r>
            <a:r>
              <a:rPr lang="en-US" sz="2400" smtClean="0"/>
              <a:t> </a:t>
            </a:r>
            <a:endParaRPr lang="hu-HU" sz="2400" smtClean="0"/>
          </a:p>
        </p:txBody>
      </p:sp>
      <p:sp>
        <p:nvSpPr>
          <p:cNvPr id="687656" name="Szövegdoboz 34"/>
          <p:cNvSpPr txBox="1">
            <a:spLocks noChangeArrowheads="1"/>
          </p:cNvSpPr>
          <p:nvPr/>
        </p:nvSpPr>
        <p:spPr bwMode="auto">
          <a:xfrm>
            <a:off x="685800" y="785813"/>
            <a:ext cx="609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Multiplication with the generator matrix </a:t>
            </a:r>
          </a:p>
        </p:txBody>
      </p:sp>
      <p:graphicFrame>
        <p:nvGraphicFramePr>
          <p:cNvPr id="687646" name="Object 542"/>
          <p:cNvGraphicFramePr>
            <a:graphicFrameLocks noChangeAspect="1"/>
          </p:cNvGraphicFramePr>
          <p:nvPr/>
        </p:nvGraphicFramePr>
        <p:xfrm>
          <a:off x="152400" y="1524000"/>
          <a:ext cx="2740025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4" name="Equation" r:id="rId3" imgW="2145960" imgH="1143000" progId="Equation.DSMT4">
                  <p:embed/>
                </p:oleObj>
              </mc:Choice>
              <mc:Fallback>
                <p:oleObj name="Equation" r:id="rId3" imgW="2145960" imgH="1143000" progId="Equation.DSMT4">
                  <p:embed/>
                  <p:pic>
                    <p:nvPicPr>
                      <p:cNvPr id="0" name="Picture 5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2740025" cy="138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47" name="Object 543"/>
          <p:cNvGraphicFramePr>
            <a:graphicFrameLocks noChangeAspect="1"/>
          </p:cNvGraphicFramePr>
          <p:nvPr/>
        </p:nvGraphicFramePr>
        <p:xfrm>
          <a:off x="32004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5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5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48" name="Object 544"/>
          <p:cNvGraphicFramePr>
            <a:graphicFrameLocks noChangeAspect="1"/>
          </p:cNvGraphicFramePr>
          <p:nvPr/>
        </p:nvGraphicFramePr>
        <p:xfrm>
          <a:off x="61722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6" name="Equation" r:id="rId7" imgW="2145960" imgH="1143000" progId="Equation.DSMT4">
                  <p:embed/>
                </p:oleObj>
              </mc:Choice>
              <mc:Fallback>
                <p:oleObj name="Equation" r:id="rId7" imgW="2145960" imgH="1143000" progId="Equation.DSMT4">
                  <p:embed/>
                  <p:pic>
                    <p:nvPicPr>
                      <p:cNvPr id="0" name="Picture 5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49" name="Object 545"/>
          <p:cNvGraphicFramePr>
            <a:graphicFrameLocks noChangeAspect="1"/>
          </p:cNvGraphicFramePr>
          <p:nvPr/>
        </p:nvGraphicFramePr>
        <p:xfrm>
          <a:off x="1524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7" name="Equation" r:id="rId9" imgW="2145960" imgH="1143000" progId="Equation.DSMT4">
                  <p:embed/>
                </p:oleObj>
              </mc:Choice>
              <mc:Fallback>
                <p:oleObj name="Equation" r:id="rId9" imgW="2145960" imgH="1143000" progId="Equation.DSMT4">
                  <p:embed/>
                  <p:pic>
                    <p:nvPicPr>
                      <p:cNvPr id="0" name="Picture 5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50" name="Object 546"/>
          <p:cNvGraphicFramePr>
            <a:graphicFrameLocks noChangeAspect="1"/>
          </p:cNvGraphicFramePr>
          <p:nvPr/>
        </p:nvGraphicFramePr>
        <p:xfrm>
          <a:off x="32766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8" name="Equation" r:id="rId11" imgW="2145960" imgH="1143000" progId="Equation.DSMT4">
                  <p:embed/>
                </p:oleObj>
              </mc:Choice>
              <mc:Fallback>
                <p:oleObj name="Equation" r:id="rId11" imgW="2145960" imgH="1143000" progId="Equation.DSMT4">
                  <p:embed/>
                  <p:pic>
                    <p:nvPicPr>
                      <p:cNvPr id="0" name="Picture 5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51" name="Object 547"/>
          <p:cNvGraphicFramePr>
            <a:graphicFrameLocks noChangeAspect="1"/>
          </p:cNvGraphicFramePr>
          <p:nvPr/>
        </p:nvGraphicFramePr>
        <p:xfrm>
          <a:off x="61722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9" name="Equation" r:id="rId13" imgW="2145960" imgH="1143000" progId="Equation.DSMT4">
                  <p:embed/>
                </p:oleObj>
              </mc:Choice>
              <mc:Fallback>
                <p:oleObj name="Equation" r:id="rId13" imgW="2145960" imgH="1143000" progId="Equation.DSMT4">
                  <p:embed/>
                  <p:pic>
                    <p:nvPicPr>
                      <p:cNvPr id="0" name="Picture 5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52" name="Object 548"/>
          <p:cNvGraphicFramePr>
            <a:graphicFrameLocks noChangeAspect="1"/>
          </p:cNvGraphicFramePr>
          <p:nvPr/>
        </p:nvGraphicFramePr>
        <p:xfrm>
          <a:off x="228600" y="48768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20" name="Equation" r:id="rId15" imgW="2145960" imgH="1143000" progId="Equation.DSMT4">
                  <p:embed/>
                </p:oleObj>
              </mc:Choice>
              <mc:Fallback>
                <p:oleObj name="Equation" r:id="rId15" imgW="2145960" imgH="1143000" progId="Equation.DSMT4">
                  <p:embed/>
                  <p:pic>
                    <p:nvPicPr>
                      <p:cNvPr id="0" name="Picture 5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53" name="Object 549"/>
          <p:cNvGraphicFramePr>
            <a:graphicFrameLocks noChangeAspect="1"/>
          </p:cNvGraphicFramePr>
          <p:nvPr/>
        </p:nvGraphicFramePr>
        <p:xfrm>
          <a:off x="3429000" y="48768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21" name="Equation" r:id="rId17" imgW="2145960" imgH="1143000" progId="Equation.DSMT4">
                  <p:embed/>
                </p:oleObj>
              </mc:Choice>
              <mc:Fallback>
                <p:oleObj name="Equation" r:id="rId17" imgW="2145960" imgH="1143000" progId="Equation.DSMT4">
                  <p:embed/>
                  <p:pic>
                    <p:nvPicPr>
                      <p:cNvPr id="0" name="Picture 5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768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7654" name="Object 550"/>
          <p:cNvGraphicFramePr>
            <a:graphicFrameLocks noChangeAspect="1"/>
          </p:cNvGraphicFramePr>
          <p:nvPr/>
        </p:nvGraphicFramePr>
        <p:xfrm>
          <a:off x="6402388" y="4876800"/>
          <a:ext cx="270827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22" name="Equation" r:id="rId19" imgW="2120760" imgH="1143000" progId="Equation.DSMT4">
                  <p:embed/>
                </p:oleObj>
              </mc:Choice>
              <mc:Fallback>
                <p:oleObj name="Equation" r:id="rId19" imgW="2120760" imgH="1143000" progId="Equation.DSMT4">
                  <p:embed/>
                  <p:pic>
                    <p:nvPicPr>
                      <p:cNvPr id="0" name="Picture 5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388" y="4876800"/>
                        <a:ext cx="270827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églalap 44"/>
          <p:cNvSpPr>
            <a:spLocks noChangeArrowheads="1"/>
          </p:cNvSpPr>
          <p:nvPr/>
        </p:nvSpPr>
        <p:spPr bwMode="auto">
          <a:xfrm>
            <a:off x="76200" y="1435100"/>
            <a:ext cx="2895600" cy="1524000"/>
          </a:xfrm>
          <a:prstGeom prst="rect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6" name="Téglalap 45"/>
          <p:cNvSpPr>
            <a:spLocks noChangeArrowheads="1"/>
          </p:cNvSpPr>
          <p:nvPr/>
        </p:nvSpPr>
        <p:spPr bwMode="auto">
          <a:xfrm>
            <a:off x="3352800" y="4876800"/>
            <a:ext cx="2895600" cy="1524000"/>
          </a:xfrm>
          <a:prstGeom prst="rect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634" name="Cím 1"/>
          <p:cNvSpPr>
            <a:spLocks noGrp="1"/>
          </p:cNvSpPr>
          <p:nvPr>
            <p:ph type="title"/>
          </p:nvPr>
        </p:nvSpPr>
        <p:spPr>
          <a:xfrm>
            <a:off x="0" y="34925"/>
            <a:ext cx="8991600" cy="727075"/>
          </a:xfrm>
        </p:spPr>
        <p:txBody>
          <a:bodyPr/>
          <a:lstStyle/>
          <a:p>
            <a:r>
              <a:rPr lang="hu-HU" sz="2400" smtClean="0"/>
              <a:t>E.g.: c</a:t>
            </a:r>
            <a:r>
              <a:rPr lang="en-US" sz="2400" smtClean="0"/>
              <a:t>onstructing the syndrome decoding table</a:t>
            </a:r>
            <a:r>
              <a:rPr lang="hu-HU" sz="2400" smtClean="0"/>
              <a:t> of a C(5,2) code</a:t>
            </a:r>
            <a:r>
              <a:rPr lang="en-US" sz="2400" smtClean="0"/>
              <a:t> </a:t>
            </a:r>
            <a:endParaRPr lang="hu-HU" sz="2400" smtClean="0"/>
          </a:p>
        </p:txBody>
      </p:sp>
      <p:sp>
        <p:nvSpPr>
          <p:cNvPr id="688635" name="Szövegdoboz 34"/>
          <p:cNvSpPr txBox="1">
            <a:spLocks noChangeArrowheads="1"/>
          </p:cNvSpPr>
          <p:nvPr/>
        </p:nvSpPr>
        <p:spPr bwMode="auto">
          <a:xfrm>
            <a:off x="685800" y="785813"/>
            <a:ext cx="609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Multiplication with the generator matrix </a:t>
            </a:r>
          </a:p>
        </p:txBody>
      </p:sp>
      <p:graphicFrame>
        <p:nvGraphicFramePr>
          <p:cNvPr id="688625" name="Object 497"/>
          <p:cNvGraphicFramePr>
            <a:graphicFrameLocks noChangeAspect="1"/>
          </p:cNvGraphicFramePr>
          <p:nvPr/>
        </p:nvGraphicFramePr>
        <p:xfrm>
          <a:off x="152400" y="1524000"/>
          <a:ext cx="2740025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3" name="Equation" r:id="rId3" imgW="2145960" imgH="1143000" progId="Equation.DSMT4">
                  <p:embed/>
                </p:oleObj>
              </mc:Choice>
              <mc:Fallback>
                <p:oleObj name="Equation" r:id="rId3" imgW="2145960" imgH="1143000" progId="Equation.DSMT4">
                  <p:embed/>
                  <p:pic>
                    <p:nvPicPr>
                      <p:cNvPr id="0" name="Picture 4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2740025" cy="138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26" name="Object 498"/>
          <p:cNvGraphicFramePr>
            <a:graphicFrameLocks noChangeAspect="1"/>
          </p:cNvGraphicFramePr>
          <p:nvPr/>
        </p:nvGraphicFramePr>
        <p:xfrm>
          <a:off x="32004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4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4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27" name="Object 499"/>
          <p:cNvGraphicFramePr>
            <a:graphicFrameLocks noChangeAspect="1"/>
          </p:cNvGraphicFramePr>
          <p:nvPr/>
        </p:nvGraphicFramePr>
        <p:xfrm>
          <a:off x="61722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5" name="Equation" r:id="rId7" imgW="2145960" imgH="1143000" progId="Equation.DSMT4">
                  <p:embed/>
                </p:oleObj>
              </mc:Choice>
              <mc:Fallback>
                <p:oleObj name="Equation" r:id="rId7" imgW="2145960" imgH="1143000" progId="Equation.DSMT4">
                  <p:embed/>
                  <p:pic>
                    <p:nvPicPr>
                      <p:cNvPr id="0" name="Picture 4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28" name="Object 500"/>
          <p:cNvGraphicFramePr>
            <a:graphicFrameLocks noChangeAspect="1"/>
          </p:cNvGraphicFramePr>
          <p:nvPr/>
        </p:nvGraphicFramePr>
        <p:xfrm>
          <a:off x="1524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6" name="Equation" r:id="rId9" imgW="2145960" imgH="1143000" progId="Equation.DSMT4">
                  <p:embed/>
                </p:oleObj>
              </mc:Choice>
              <mc:Fallback>
                <p:oleObj name="Equation" r:id="rId9" imgW="2145960" imgH="1143000" progId="Equation.DSMT4">
                  <p:embed/>
                  <p:pic>
                    <p:nvPicPr>
                      <p:cNvPr id="0" name="Picture 5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29" name="Object 501"/>
          <p:cNvGraphicFramePr>
            <a:graphicFrameLocks noChangeAspect="1"/>
          </p:cNvGraphicFramePr>
          <p:nvPr/>
        </p:nvGraphicFramePr>
        <p:xfrm>
          <a:off x="32766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7" name="Equation" r:id="rId11" imgW="2145960" imgH="1143000" progId="Equation.DSMT4">
                  <p:embed/>
                </p:oleObj>
              </mc:Choice>
              <mc:Fallback>
                <p:oleObj name="Equation" r:id="rId11" imgW="2145960" imgH="1143000" progId="Equation.DSMT4">
                  <p:embed/>
                  <p:pic>
                    <p:nvPicPr>
                      <p:cNvPr id="0" name="Picture 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30" name="Object 502"/>
          <p:cNvGraphicFramePr>
            <a:graphicFrameLocks noChangeAspect="1"/>
          </p:cNvGraphicFramePr>
          <p:nvPr/>
        </p:nvGraphicFramePr>
        <p:xfrm>
          <a:off x="6172200" y="3048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8" name="Equation" r:id="rId13" imgW="2145960" imgH="1143000" progId="Equation.DSMT4">
                  <p:embed/>
                </p:oleObj>
              </mc:Choice>
              <mc:Fallback>
                <p:oleObj name="Equation" r:id="rId13" imgW="2145960" imgH="1143000" progId="Equation.DSMT4">
                  <p:embed/>
                  <p:pic>
                    <p:nvPicPr>
                      <p:cNvPr id="0" name="Picture 5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31" name="Object 503"/>
          <p:cNvGraphicFramePr>
            <a:graphicFrameLocks noChangeAspect="1"/>
          </p:cNvGraphicFramePr>
          <p:nvPr/>
        </p:nvGraphicFramePr>
        <p:xfrm>
          <a:off x="228600" y="48768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799" name="Equation" r:id="rId15" imgW="2145960" imgH="1143000" progId="Equation.DSMT4">
                  <p:embed/>
                </p:oleObj>
              </mc:Choice>
              <mc:Fallback>
                <p:oleObj name="Equation" r:id="rId15" imgW="2145960" imgH="1143000" progId="Equation.DSMT4">
                  <p:embed/>
                  <p:pic>
                    <p:nvPicPr>
                      <p:cNvPr id="0" name="Picture 5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32" name="Object 504"/>
          <p:cNvGraphicFramePr>
            <a:graphicFrameLocks noChangeAspect="1"/>
          </p:cNvGraphicFramePr>
          <p:nvPr/>
        </p:nvGraphicFramePr>
        <p:xfrm>
          <a:off x="3429000" y="48768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00" name="Equation" r:id="rId17" imgW="2145960" imgH="1143000" progId="Equation.DSMT4">
                  <p:embed/>
                </p:oleObj>
              </mc:Choice>
              <mc:Fallback>
                <p:oleObj name="Equation" r:id="rId17" imgW="2145960" imgH="1143000" progId="Equation.DSMT4">
                  <p:embed/>
                  <p:pic>
                    <p:nvPicPr>
                      <p:cNvPr id="0" name="Picture 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768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633" name="Object 505"/>
          <p:cNvGraphicFramePr>
            <a:graphicFrameLocks noChangeAspect="1"/>
          </p:cNvGraphicFramePr>
          <p:nvPr/>
        </p:nvGraphicFramePr>
        <p:xfrm>
          <a:off x="6386513" y="4876800"/>
          <a:ext cx="2741612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801" name="Equation" r:id="rId19" imgW="2145960" imgH="1143000" progId="Equation.DSMT4">
                  <p:embed/>
                </p:oleObj>
              </mc:Choice>
              <mc:Fallback>
                <p:oleObj name="Equation" r:id="rId19" imgW="2145960" imgH="1143000" progId="Equation.DSMT4">
                  <p:embed/>
                  <p:pic>
                    <p:nvPicPr>
                      <p:cNvPr id="0" name="Picture 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4876800"/>
                        <a:ext cx="2741612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églalap 44"/>
          <p:cNvSpPr>
            <a:spLocks noChangeArrowheads="1"/>
          </p:cNvSpPr>
          <p:nvPr/>
        </p:nvSpPr>
        <p:spPr bwMode="auto">
          <a:xfrm>
            <a:off x="6400800" y="4876800"/>
            <a:ext cx="2895600" cy="1524000"/>
          </a:xfrm>
          <a:prstGeom prst="rect">
            <a:avLst/>
          </a:prstGeom>
          <a:noFill/>
          <a:ln w="9525" algn="ctr">
            <a:solidFill>
              <a:srgbClr val="008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6" name="Téglalap 45"/>
          <p:cNvSpPr>
            <a:spLocks noChangeArrowheads="1"/>
          </p:cNvSpPr>
          <p:nvPr/>
        </p:nvSpPr>
        <p:spPr bwMode="auto">
          <a:xfrm>
            <a:off x="3352800" y="4876800"/>
            <a:ext cx="2895600" cy="1524000"/>
          </a:xfrm>
          <a:prstGeom prst="rect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3352800" y="3111500"/>
            <a:ext cx="2895600" cy="1524000"/>
          </a:xfrm>
          <a:prstGeom prst="rect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auto">
          <a:xfrm>
            <a:off x="22225" y="3111500"/>
            <a:ext cx="2895600" cy="1524000"/>
          </a:xfrm>
          <a:prstGeom prst="rect">
            <a:avLst/>
          </a:prstGeom>
          <a:noFill/>
          <a:ln w="9525" algn="ctr">
            <a:solidFill>
              <a:srgbClr val="008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auto">
          <a:xfrm>
            <a:off x="6221413" y="3111500"/>
            <a:ext cx="2895600" cy="15240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auto">
          <a:xfrm>
            <a:off x="22225" y="4787900"/>
            <a:ext cx="2895600" cy="15240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411" name="Cím 1"/>
          <p:cNvSpPr>
            <a:spLocks noGrp="1"/>
          </p:cNvSpPr>
          <p:nvPr>
            <p:ph type="title"/>
          </p:nvPr>
        </p:nvSpPr>
        <p:spPr>
          <a:xfrm>
            <a:off x="0" y="34925"/>
            <a:ext cx="8991600" cy="727075"/>
          </a:xfrm>
        </p:spPr>
        <p:txBody>
          <a:bodyPr/>
          <a:lstStyle/>
          <a:p>
            <a:r>
              <a:rPr lang="hu-HU" sz="2400" smtClean="0"/>
              <a:t>E.g.: c</a:t>
            </a:r>
            <a:r>
              <a:rPr lang="en-US" sz="2400" smtClean="0"/>
              <a:t>onstructing the syndrome decoding table</a:t>
            </a:r>
            <a:r>
              <a:rPr lang="hu-HU" sz="2400" smtClean="0"/>
              <a:t> of a C(5,2) code</a:t>
            </a:r>
            <a:r>
              <a:rPr lang="en-US" sz="2400" smtClean="0"/>
              <a:t> </a:t>
            </a:r>
            <a:endParaRPr lang="hu-HU" sz="2400" smtClean="0"/>
          </a:p>
        </p:txBody>
      </p:sp>
      <p:sp>
        <p:nvSpPr>
          <p:cNvPr id="689412" name="Szövegdoboz 34"/>
          <p:cNvSpPr txBox="1">
            <a:spLocks noChangeArrowheads="1"/>
          </p:cNvSpPr>
          <p:nvPr/>
        </p:nvSpPr>
        <p:spPr bwMode="auto">
          <a:xfrm>
            <a:off x="685800" y="785813"/>
            <a:ext cx="609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Multiplication with the generator matrix </a:t>
            </a:r>
          </a:p>
        </p:txBody>
      </p:sp>
      <p:graphicFrame>
        <p:nvGraphicFramePr>
          <p:cNvPr id="689406" name="Object 254"/>
          <p:cNvGraphicFramePr>
            <a:graphicFrameLocks noChangeAspect="1"/>
          </p:cNvGraphicFramePr>
          <p:nvPr/>
        </p:nvGraphicFramePr>
        <p:xfrm>
          <a:off x="152400" y="1524000"/>
          <a:ext cx="2740025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502" name="Equation" r:id="rId3" imgW="2145960" imgH="1143000" progId="Equation.DSMT4">
                  <p:embed/>
                </p:oleObj>
              </mc:Choice>
              <mc:Fallback>
                <p:oleObj name="Equation" r:id="rId3" imgW="2145960" imgH="1143000" progId="Equation.DSMT4">
                  <p:embed/>
                  <p:pic>
                    <p:nvPicPr>
                      <p:cNvPr id="0" name="Picture 2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2740025" cy="138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407" name="Object 255"/>
          <p:cNvGraphicFramePr>
            <a:graphicFrameLocks noChangeAspect="1"/>
          </p:cNvGraphicFramePr>
          <p:nvPr/>
        </p:nvGraphicFramePr>
        <p:xfrm>
          <a:off x="32004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503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2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408" name="Object 256"/>
          <p:cNvGraphicFramePr>
            <a:graphicFrameLocks noChangeAspect="1"/>
          </p:cNvGraphicFramePr>
          <p:nvPr/>
        </p:nvGraphicFramePr>
        <p:xfrm>
          <a:off x="6172200" y="1524000"/>
          <a:ext cx="27400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504" name="Equation" r:id="rId7" imgW="2145960" imgH="1143000" progId="Equation.DSMT4">
                  <p:embed/>
                </p:oleObj>
              </mc:Choice>
              <mc:Fallback>
                <p:oleObj name="Equation" r:id="rId7" imgW="2145960" imgH="1143000" progId="Equation.DSMT4">
                  <p:embed/>
                  <p:pic>
                    <p:nvPicPr>
                      <p:cNvPr id="0" name="Picture 2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524000"/>
                        <a:ext cx="2740025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409" name="Object 257"/>
          <p:cNvGraphicFramePr>
            <a:graphicFrameLocks noChangeAspect="1"/>
          </p:cNvGraphicFramePr>
          <p:nvPr/>
        </p:nvGraphicFramePr>
        <p:xfrm>
          <a:off x="168275" y="3048000"/>
          <a:ext cx="2706688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505" name="Equation" r:id="rId9" imgW="2120760" imgH="1143000" progId="Equation.DSMT4">
                  <p:embed/>
                </p:oleObj>
              </mc:Choice>
              <mc:Fallback>
                <p:oleObj name="Equation" r:id="rId9" imgW="2120760" imgH="1143000" progId="Equation.DSMT4">
                  <p:embed/>
                  <p:pic>
                    <p:nvPicPr>
                      <p:cNvPr id="0" name="Picture 2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3048000"/>
                        <a:ext cx="2706688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410" name="Object 258"/>
          <p:cNvGraphicFramePr>
            <a:graphicFrameLocks noChangeAspect="1"/>
          </p:cNvGraphicFramePr>
          <p:nvPr/>
        </p:nvGraphicFramePr>
        <p:xfrm>
          <a:off x="3292475" y="3048000"/>
          <a:ext cx="2706688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506" name="Equation" r:id="rId11" imgW="2120760" imgH="1143000" progId="Equation.DSMT4">
                  <p:embed/>
                </p:oleObj>
              </mc:Choice>
              <mc:Fallback>
                <p:oleObj name="Equation" r:id="rId11" imgW="2120760" imgH="1143000" progId="Equation.DSMT4">
                  <p:embed/>
                  <p:pic>
                    <p:nvPicPr>
                      <p:cNvPr id="0" name="Picture 2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3048000"/>
                        <a:ext cx="2706688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519" name="Cím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r>
              <a:rPr lang="hu-HU" sz="2800" smtClean="0"/>
              <a:t>Constructing the groups and assigning the group leaders</a:t>
            </a:r>
          </a:p>
        </p:txBody>
      </p:sp>
      <p:graphicFrame>
        <p:nvGraphicFramePr>
          <p:cNvPr id="690511" name="Object 335"/>
          <p:cNvGraphicFramePr>
            <a:graphicFrameLocks noChangeAspect="1"/>
          </p:cNvGraphicFramePr>
          <p:nvPr/>
        </p:nvGraphicFramePr>
        <p:xfrm>
          <a:off x="304800" y="1066800"/>
          <a:ext cx="61595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1" name="Equation" r:id="rId3" imgW="3746160" imgH="253800" progId="Equation.DSMT4">
                  <p:embed/>
                </p:oleObj>
              </mc:Choice>
              <mc:Fallback>
                <p:oleObj name="Equation" r:id="rId3" imgW="3746160" imgH="253800" progId="Equation.DSMT4">
                  <p:embed/>
                  <p:pic>
                    <p:nvPicPr>
                      <p:cNvPr id="0" name="Picture 3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066800"/>
                        <a:ext cx="61595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2" name="Object 336"/>
          <p:cNvGraphicFramePr>
            <a:graphicFrameLocks noChangeAspect="1"/>
          </p:cNvGraphicFramePr>
          <p:nvPr/>
        </p:nvGraphicFramePr>
        <p:xfrm>
          <a:off x="304800" y="1752600"/>
          <a:ext cx="6118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2" name="Equation" r:id="rId5" imgW="3720960" imgH="253800" progId="Equation.DSMT4">
                  <p:embed/>
                </p:oleObj>
              </mc:Choice>
              <mc:Fallback>
                <p:oleObj name="Equation" r:id="rId5" imgW="3720960" imgH="253800" progId="Equation.DSMT4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61182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3" name="Object 337"/>
          <p:cNvGraphicFramePr>
            <a:graphicFrameLocks noChangeAspect="1"/>
          </p:cNvGraphicFramePr>
          <p:nvPr/>
        </p:nvGraphicFramePr>
        <p:xfrm>
          <a:off x="304800" y="2362200"/>
          <a:ext cx="61595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3" name="Equation" r:id="rId7" imgW="3746160" imgH="253800" progId="Equation.DSMT4">
                  <p:embed/>
                </p:oleObj>
              </mc:Choice>
              <mc:Fallback>
                <p:oleObj name="Equation" r:id="rId7" imgW="3746160" imgH="253800" progId="Equation.DSMT4">
                  <p:embed/>
                  <p:pic>
                    <p:nvPicPr>
                      <p:cNvPr id="0" name="Picture 3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362200"/>
                        <a:ext cx="61595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4" name="Object 338"/>
          <p:cNvGraphicFramePr>
            <a:graphicFrameLocks noChangeAspect="1"/>
          </p:cNvGraphicFramePr>
          <p:nvPr/>
        </p:nvGraphicFramePr>
        <p:xfrm>
          <a:off x="228600" y="3657600"/>
          <a:ext cx="61388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4" name="Equation" r:id="rId9" imgW="3733560" imgH="253800" progId="Equation.DSMT4">
                  <p:embed/>
                </p:oleObj>
              </mc:Choice>
              <mc:Fallback>
                <p:oleObj name="Equation" r:id="rId9" imgW="3733560" imgH="253800" progId="Equation.DSMT4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57600"/>
                        <a:ext cx="6138863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5" name="Object 339"/>
          <p:cNvGraphicFramePr>
            <a:graphicFrameLocks noChangeAspect="1"/>
          </p:cNvGraphicFramePr>
          <p:nvPr/>
        </p:nvGraphicFramePr>
        <p:xfrm>
          <a:off x="304800" y="3048000"/>
          <a:ext cx="6118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5" name="Equation" r:id="rId11" imgW="3720960" imgH="253800" progId="Equation.DSMT4">
                  <p:embed/>
                </p:oleObj>
              </mc:Choice>
              <mc:Fallback>
                <p:oleObj name="Equation" r:id="rId11" imgW="3720960" imgH="253800" progId="Equation.DSMT4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61182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6" name="Object 340"/>
          <p:cNvGraphicFramePr>
            <a:graphicFrameLocks noChangeAspect="1"/>
          </p:cNvGraphicFramePr>
          <p:nvPr/>
        </p:nvGraphicFramePr>
        <p:xfrm>
          <a:off x="239713" y="4343400"/>
          <a:ext cx="6096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6" name="Equation" r:id="rId13" imgW="3708360" imgH="253800" progId="Equation.DSMT4">
                  <p:embed/>
                </p:oleObj>
              </mc:Choice>
              <mc:Fallback>
                <p:oleObj name="Equation" r:id="rId13" imgW="3708360" imgH="253800" progId="Equation.DSMT4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4343400"/>
                        <a:ext cx="60960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7" name="Object 341"/>
          <p:cNvGraphicFramePr>
            <a:graphicFrameLocks noChangeAspect="1"/>
          </p:cNvGraphicFramePr>
          <p:nvPr/>
        </p:nvGraphicFramePr>
        <p:xfrm>
          <a:off x="304800" y="5105400"/>
          <a:ext cx="6118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7" name="Equation" r:id="rId15" imgW="3720960" imgH="253800" progId="Equation.DSMT4">
                  <p:embed/>
                </p:oleObj>
              </mc:Choice>
              <mc:Fallback>
                <p:oleObj name="Equation" r:id="rId15" imgW="3720960" imgH="253800" progId="Equation.DSMT4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61182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518" name="Object 342"/>
          <p:cNvGraphicFramePr>
            <a:graphicFrameLocks noChangeAspect="1"/>
          </p:cNvGraphicFramePr>
          <p:nvPr/>
        </p:nvGraphicFramePr>
        <p:xfrm>
          <a:off x="304800" y="5867400"/>
          <a:ext cx="6118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68" name="Equation" r:id="rId17" imgW="3720960" imgH="253800" progId="Equation.DSMT4">
                  <p:embed/>
                </p:oleObj>
              </mc:Choice>
              <mc:Fallback>
                <p:oleObj name="Equation" r:id="rId17" imgW="3720960" imgH="253800" progId="Equation.DSMT4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867400"/>
                        <a:ext cx="61182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1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mtClean="0"/>
              <a:t>The syndrome decoding table</a:t>
            </a:r>
            <a:endParaRPr lang="hu-HU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Syndrome vector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leader</a:t>
                      </a:r>
                      <a:r>
                        <a:rPr lang="en-US" baseline="0" dirty="0" smtClean="0"/>
                        <a:t> error vector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01000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410" name="Cím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838200"/>
          </a:xfrm>
        </p:spPr>
        <p:txBody>
          <a:bodyPr/>
          <a:lstStyle/>
          <a:p>
            <a:r>
              <a:rPr lang="hu-HU" sz="3200" smtClean="0"/>
              <a:t>Another way of constructing the error groups </a:t>
            </a:r>
          </a:p>
        </p:txBody>
      </p:sp>
      <p:graphicFrame>
        <p:nvGraphicFramePr>
          <p:cNvPr id="692404" name="Object 180"/>
          <p:cNvGraphicFramePr>
            <a:graphicFrameLocks noChangeAspect="1"/>
          </p:cNvGraphicFramePr>
          <p:nvPr/>
        </p:nvGraphicFramePr>
        <p:xfrm>
          <a:off x="3657600" y="1250950"/>
          <a:ext cx="12144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518" name="Equation" r:id="rId3" imgW="571320" imgH="177480" progId="Equation.DSMT4">
                  <p:embed/>
                </p:oleObj>
              </mc:Choice>
              <mc:Fallback>
                <p:oleObj name="Equation" r:id="rId3" imgW="571320" imgH="17748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250950"/>
                        <a:ext cx="1214438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2405" name="Object 181"/>
          <p:cNvGraphicFramePr>
            <a:graphicFrameLocks noChangeAspect="1"/>
          </p:cNvGraphicFramePr>
          <p:nvPr/>
        </p:nvGraphicFramePr>
        <p:xfrm>
          <a:off x="1654175" y="1219200"/>
          <a:ext cx="8366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519" name="Equation" r:id="rId5" imgW="393480" imgH="228600" progId="Equation.DSMT4">
                  <p:embed/>
                </p:oleObj>
              </mc:Choice>
              <mc:Fallback>
                <p:oleObj name="Equation" r:id="rId5" imgW="393480" imgH="228600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1219200"/>
                        <a:ext cx="836613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2411" name="Szövegdoboz 4"/>
          <p:cNvSpPr txBox="1">
            <a:spLocks noChangeArrowheads="1"/>
          </p:cNvSpPr>
          <p:nvPr/>
        </p:nvSpPr>
        <p:spPr bwMode="auto">
          <a:xfrm>
            <a:off x="609600" y="1219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If</a:t>
            </a:r>
          </a:p>
        </p:txBody>
      </p:sp>
      <p:sp>
        <p:nvSpPr>
          <p:cNvPr id="692412" name="Szövegdoboz 6"/>
          <p:cNvSpPr txBox="1">
            <a:spLocks noChangeArrowheads="1"/>
          </p:cNvSpPr>
          <p:nvPr/>
        </p:nvSpPr>
        <p:spPr bwMode="auto">
          <a:xfrm>
            <a:off x="2514600" y="1219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and</a:t>
            </a:r>
          </a:p>
        </p:txBody>
      </p:sp>
      <p:sp>
        <p:nvSpPr>
          <p:cNvPr id="692413" name="Szövegdoboz 7"/>
          <p:cNvSpPr txBox="1">
            <a:spLocks noChangeArrowheads="1"/>
          </p:cNvSpPr>
          <p:nvPr/>
        </p:nvSpPr>
        <p:spPr bwMode="auto">
          <a:xfrm>
            <a:off x="4953000" y="1219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then </a:t>
            </a:r>
          </a:p>
        </p:txBody>
      </p:sp>
      <p:graphicFrame>
        <p:nvGraphicFramePr>
          <p:cNvPr id="692406" name="Object 182"/>
          <p:cNvGraphicFramePr>
            <a:graphicFrameLocks noChangeAspect="1"/>
          </p:cNvGraphicFramePr>
          <p:nvPr/>
        </p:nvGraphicFramePr>
        <p:xfrm>
          <a:off x="6016625" y="1266825"/>
          <a:ext cx="9175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520" name="Equation" r:id="rId7" imgW="431640" imgH="228600" progId="Equation.DSMT4">
                  <p:embed/>
                </p:oleObj>
              </mc:Choice>
              <mc:Fallback>
                <p:oleObj name="Equation" r:id="rId7" imgW="431640" imgH="228600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5" y="1266825"/>
                        <a:ext cx="9175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2414" name="Szövegdoboz 9"/>
          <p:cNvSpPr txBox="1">
            <a:spLocks noChangeArrowheads="1"/>
          </p:cNvSpPr>
          <p:nvPr/>
        </p:nvSpPr>
        <p:spPr bwMode="auto">
          <a:xfrm>
            <a:off x="609600" y="20574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1. Pick an error vector </a:t>
            </a:r>
            <a:r>
              <a:rPr lang="hu-HU" b="1"/>
              <a:t>e</a:t>
            </a:r>
            <a:r>
              <a:rPr lang="hu-HU"/>
              <a:t> </a:t>
            </a:r>
          </a:p>
        </p:txBody>
      </p:sp>
      <p:sp>
        <p:nvSpPr>
          <p:cNvPr id="692415" name="Szövegdoboz 10"/>
          <p:cNvSpPr txBox="1">
            <a:spLocks noChangeArrowheads="1"/>
          </p:cNvSpPr>
          <p:nvPr/>
        </p:nvSpPr>
        <p:spPr bwMode="auto">
          <a:xfrm>
            <a:off x="612775" y="2671763"/>
            <a:ext cx="6016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2. Calculate the corresponding syndrome vector </a:t>
            </a:r>
          </a:p>
        </p:txBody>
      </p:sp>
      <p:graphicFrame>
        <p:nvGraphicFramePr>
          <p:cNvPr id="692407" name="Object 183"/>
          <p:cNvGraphicFramePr>
            <a:graphicFrameLocks noChangeAspect="1"/>
          </p:cNvGraphicFramePr>
          <p:nvPr/>
        </p:nvGraphicFramePr>
        <p:xfrm>
          <a:off x="6921500" y="2644775"/>
          <a:ext cx="12414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521" name="Equation" r:id="rId9" imgW="583920" imgH="203040" progId="Equation.DSMT4">
                  <p:embed/>
                </p:oleObj>
              </mc:Choice>
              <mc:Fallback>
                <p:oleObj name="Equation" r:id="rId9" imgW="583920" imgH="203040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2644775"/>
                        <a:ext cx="12414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2416" name="Szövegdoboz 12"/>
          <p:cNvSpPr txBox="1">
            <a:spLocks noChangeArrowheads="1"/>
          </p:cNvSpPr>
          <p:nvPr/>
        </p:nvSpPr>
        <p:spPr bwMode="auto">
          <a:xfrm>
            <a:off x="709613" y="3441700"/>
            <a:ext cx="5157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3. Construct the error group as follows</a:t>
            </a:r>
          </a:p>
        </p:txBody>
      </p:sp>
      <p:graphicFrame>
        <p:nvGraphicFramePr>
          <p:cNvPr id="692408" name="Object 184"/>
          <p:cNvGraphicFramePr>
            <a:graphicFrameLocks noChangeAspect="1"/>
          </p:cNvGraphicFramePr>
          <p:nvPr/>
        </p:nvGraphicFramePr>
        <p:xfrm>
          <a:off x="1033463" y="3940175"/>
          <a:ext cx="44529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522" name="Equation" r:id="rId11" imgW="2095200" imgH="406080" progId="Equation.DSMT4">
                  <p:embed/>
                </p:oleObj>
              </mc:Choice>
              <mc:Fallback>
                <p:oleObj name="Equation" r:id="rId11" imgW="2095200" imgH="406080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3940175"/>
                        <a:ext cx="4452937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2417" name="Szövegdoboz 14"/>
          <p:cNvSpPr txBox="1">
            <a:spLocks noChangeArrowheads="1"/>
          </p:cNvSpPr>
          <p:nvPr/>
        </p:nvSpPr>
        <p:spPr bwMode="auto">
          <a:xfrm>
            <a:off x="815975" y="5029200"/>
            <a:ext cx="5813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4. Pick another error vector </a:t>
            </a:r>
            <a:r>
              <a:rPr lang="hu-HU" b="1"/>
              <a:t>e” </a:t>
            </a:r>
            <a:r>
              <a:rPr lang="hu-HU"/>
              <a:t>for which </a:t>
            </a:r>
            <a:r>
              <a:rPr lang="hu-HU" b="1"/>
              <a:t>  </a:t>
            </a:r>
            <a:endParaRPr lang="hu-HU"/>
          </a:p>
        </p:txBody>
      </p:sp>
      <p:graphicFrame>
        <p:nvGraphicFramePr>
          <p:cNvPr id="692409" name="Object 185"/>
          <p:cNvGraphicFramePr>
            <a:graphicFrameLocks noChangeAspect="1"/>
          </p:cNvGraphicFramePr>
          <p:nvPr/>
        </p:nvGraphicFramePr>
        <p:xfrm>
          <a:off x="6143625" y="4965700"/>
          <a:ext cx="9715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523" name="Equation" r:id="rId13" imgW="457200" imgH="228600" progId="Equation.DSMT4">
                  <p:embed/>
                </p:oleObj>
              </mc:Choice>
              <mc:Fallback>
                <p:oleObj name="Equation" r:id="rId13" imgW="457200" imgH="228600" progId="Equation.DSMT4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4965700"/>
                        <a:ext cx="97155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2418" name="Szövegdoboz 16"/>
          <p:cNvSpPr txBox="1">
            <a:spLocks noChangeArrowheads="1"/>
          </p:cNvSpPr>
          <p:nvPr/>
        </p:nvSpPr>
        <p:spPr bwMode="auto">
          <a:xfrm>
            <a:off x="1189038" y="5491163"/>
            <a:ext cx="5813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and go back to Step 1.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392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</a:t>
            </a:r>
          </a:p>
        </p:txBody>
      </p:sp>
      <p:sp>
        <p:nvSpPr>
          <p:cNvPr id="693393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3386" name="Object 138"/>
          <p:cNvGraphicFramePr>
            <a:graphicFrameLocks noChangeAspect="1"/>
          </p:cNvGraphicFramePr>
          <p:nvPr/>
        </p:nvGraphicFramePr>
        <p:xfrm>
          <a:off x="1219200" y="1316038"/>
          <a:ext cx="12954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00" name="Equation" r:id="rId3" imgW="749160" imgH="253800" progId="Equation.DSMT4">
                  <p:embed/>
                </p:oleObj>
              </mc:Choice>
              <mc:Fallback>
                <p:oleObj name="Equation" r:id="rId3" imgW="749160" imgH="253800" progId="Equation.DSMT4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16038"/>
                        <a:ext cx="12954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3387" name="Object 139"/>
          <p:cNvGraphicFramePr>
            <a:graphicFrameLocks noChangeAspect="1"/>
          </p:cNvGraphicFramePr>
          <p:nvPr/>
        </p:nvGraphicFramePr>
        <p:xfrm>
          <a:off x="3124200" y="914400"/>
          <a:ext cx="28194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01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2819400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3388" name="Object 140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02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3389" name="Object 141"/>
          <p:cNvGraphicFramePr>
            <a:graphicFrameLocks noChangeAspect="1"/>
          </p:cNvGraphicFramePr>
          <p:nvPr/>
        </p:nvGraphicFramePr>
        <p:xfrm>
          <a:off x="204788" y="3429000"/>
          <a:ext cx="87630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03" name="Equation" r:id="rId9" imgW="4609800" imgH="266400" progId="Equation.DSMT4">
                  <p:embed/>
                </p:oleObj>
              </mc:Choice>
              <mc:Fallback>
                <p:oleObj name="Equation" r:id="rId9" imgW="4609800" imgH="266400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3429000"/>
                        <a:ext cx="87630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3390" name="Object 142"/>
          <p:cNvGraphicFramePr>
            <a:graphicFrameLocks noChangeAspect="1"/>
          </p:cNvGraphicFramePr>
          <p:nvPr/>
        </p:nvGraphicFramePr>
        <p:xfrm>
          <a:off x="204788" y="4267200"/>
          <a:ext cx="5262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04" name="Equation" r:id="rId11" imgW="2768400" imgH="266400" progId="Equation.DSMT4">
                  <p:embed/>
                </p:oleObj>
              </mc:Choice>
              <mc:Fallback>
                <p:oleObj name="Equation" r:id="rId11" imgW="2768400" imgH="266400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4267200"/>
                        <a:ext cx="5262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3391" name="Object 143"/>
          <p:cNvGraphicFramePr>
            <a:graphicFrameLocks noChangeAspect="1"/>
          </p:cNvGraphicFramePr>
          <p:nvPr/>
        </p:nvGraphicFramePr>
        <p:xfrm>
          <a:off x="304800" y="5181600"/>
          <a:ext cx="1809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05" name="Equation" r:id="rId13" imgW="952200" imgH="266400" progId="Equation.DSMT4">
                  <p:embed/>
                </p:oleObj>
              </mc:Choice>
              <mc:Fallback>
                <p:oleObj name="Equation" r:id="rId13" imgW="952200" imgH="266400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81600"/>
                        <a:ext cx="1809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388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 (cont</a:t>
            </a:r>
            <a:r>
              <a:rPr lang="en-US" smtClean="0"/>
              <a:t>’)</a:t>
            </a:r>
            <a:endParaRPr lang="hu-HU" smtClean="0"/>
          </a:p>
        </p:txBody>
      </p:sp>
      <p:sp>
        <p:nvSpPr>
          <p:cNvPr id="694389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4382" name="Object 110"/>
          <p:cNvGraphicFramePr>
            <a:graphicFrameLocks noChangeAspect="1"/>
          </p:cNvGraphicFramePr>
          <p:nvPr/>
        </p:nvGraphicFramePr>
        <p:xfrm>
          <a:off x="1208088" y="1316038"/>
          <a:ext cx="13176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496" name="Equation" r:id="rId3" imgW="761760" imgH="253800" progId="Equation.DSMT4">
                  <p:embed/>
                </p:oleObj>
              </mc:Choice>
              <mc:Fallback>
                <p:oleObj name="Equation" r:id="rId3" imgW="761760" imgH="25380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1316038"/>
                        <a:ext cx="13176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83" name="Object 111"/>
          <p:cNvGraphicFramePr>
            <a:graphicFrameLocks noChangeAspect="1"/>
          </p:cNvGraphicFramePr>
          <p:nvPr/>
        </p:nvGraphicFramePr>
        <p:xfrm>
          <a:off x="3124200" y="914400"/>
          <a:ext cx="28194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497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2819400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84" name="Object 112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498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85" name="Object 113"/>
          <p:cNvGraphicFramePr>
            <a:graphicFrameLocks noChangeAspect="1"/>
          </p:cNvGraphicFramePr>
          <p:nvPr/>
        </p:nvGraphicFramePr>
        <p:xfrm>
          <a:off x="144463" y="3505200"/>
          <a:ext cx="8883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499" name="Equation" r:id="rId9" imgW="4673520" imgH="266400" progId="Equation.DSMT4">
                  <p:embed/>
                </p:oleObj>
              </mc:Choice>
              <mc:Fallback>
                <p:oleObj name="Equation" r:id="rId9" imgW="4673520" imgH="26640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3505200"/>
                        <a:ext cx="88836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86" name="Object 114"/>
          <p:cNvGraphicFramePr>
            <a:graphicFrameLocks noChangeAspect="1"/>
          </p:cNvGraphicFramePr>
          <p:nvPr/>
        </p:nvGraphicFramePr>
        <p:xfrm>
          <a:off x="204788" y="4267200"/>
          <a:ext cx="5262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500" name="Equation" r:id="rId11" imgW="2768400" imgH="266400" progId="Equation.DSMT4">
                  <p:embed/>
                </p:oleObj>
              </mc:Choice>
              <mc:Fallback>
                <p:oleObj name="Equation" r:id="rId11" imgW="2768400" imgH="266400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4267200"/>
                        <a:ext cx="5262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87" name="Object 115"/>
          <p:cNvGraphicFramePr>
            <a:graphicFrameLocks noChangeAspect="1"/>
          </p:cNvGraphicFramePr>
          <p:nvPr/>
        </p:nvGraphicFramePr>
        <p:xfrm>
          <a:off x="225425" y="5105400"/>
          <a:ext cx="183356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501" name="Equation" r:id="rId13" imgW="965160" imgH="266400" progId="Equation.DSMT4">
                  <p:embed/>
                </p:oleObj>
              </mc:Choice>
              <mc:Fallback>
                <p:oleObj name="Equation" r:id="rId13" imgW="965160" imgH="2664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5105400"/>
                        <a:ext cx="1833563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406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</a:t>
            </a:r>
          </a:p>
        </p:txBody>
      </p:sp>
      <p:sp>
        <p:nvSpPr>
          <p:cNvPr id="695407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5400" name="Object 104"/>
          <p:cNvGraphicFramePr>
            <a:graphicFrameLocks noChangeAspect="1"/>
          </p:cNvGraphicFramePr>
          <p:nvPr/>
        </p:nvGraphicFramePr>
        <p:xfrm>
          <a:off x="1208088" y="1316038"/>
          <a:ext cx="13176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14" name="Equation" r:id="rId3" imgW="761760" imgH="253800" progId="Equation.DSMT4">
                  <p:embed/>
                </p:oleObj>
              </mc:Choice>
              <mc:Fallback>
                <p:oleObj name="Equation" r:id="rId3" imgW="761760" imgH="25380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1316038"/>
                        <a:ext cx="13176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401" name="Object 105"/>
          <p:cNvGraphicFramePr>
            <a:graphicFrameLocks noChangeAspect="1"/>
          </p:cNvGraphicFramePr>
          <p:nvPr/>
        </p:nvGraphicFramePr>
        <p:xfrm>
          <a:off x="3124200" y="914400"/>
          <a:ext cx="28194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15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2819400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402" name="Object 106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16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403" name="Object 107"/>
          <p:cNvGraphicFramePr>
            <a:graphicFrameLocks noChangeAspect="1"/>
          </p:cNvGraphicFramePr>
          <p:nvPr/>
        </p:nvGraphicFramePr>
        <p:xfrm>
          <a:off x="157163" y="3429000"/>
          <a:ext cx="8859837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17" name="Equation" r:id="rId9" imgW="4660560" imgH="266400" progId="Equation.DSMT4">
                  <p:embed/>
                </p:oleObj>
              </mc:Choice>
              <mc:Fallback>
                <p:oleObj name="Equation" r:id="rId9" imgW="4660560" imgH="26640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3429000"/>
                        <a:ext cx="8859837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404" name="Object 108"/>
          <p:cNvGraphicFramePr>
            <a:graphicFrameLocks noChangeAspect="1"/>
          </p:cNvGraphicFramePr>
          <p:nvPr/>
        </p:nvGraphicFramePr>
        <p:xfrm>
          <a:off x="204788" y="4267200"/>
          <a:ext cx="5262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18" name="Equation" r:id="rId11" imgW="2768400" imgH="266400" progId="Equation.DSMT4">
                  <p:embed/>
                </p:oleObj>
              </mc:Choice>
              <mc:Fallback>
                <p:oleObj name="Equation" r:id="rId11" imgW="2768400" imgH="26640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4267200"/>
                        <a:ext cx="5262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405" name="Object 109"/>
          <p:cNvGraphicFramePr>
            <a:graphicFrameLocks noChangeAspect="1"/>
          </p:cNvGraphicFramePr>
          <p:nvPr/>
        </p:nvGraphicFramePr>
        <p:xfrm>
          <a:off x="293688" y="5181600"/>
          <a:ext cx="1833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19" name="Equation" r:id="rId13" imgW="965160" imgH="266400" progId="Equation.DSMT4">
                  <p:embed/>
                </p:oleObj>
              </mc:Choice>
              <mc:Fallback>
                <p:oleObj name="Equation" r:id="rId13" imgW="965160" imgH="2664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5181600"/>
                        <a:ext cx="1833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962" name="Cím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hu-HU" smtClean="0"/>
              <a:t>Developing linear codes</a:t>
            </a:r>
          </a:p>
        </p:txBody>
      </p:sp>
      <p:graphicFrame>
        <p:nvGraphicFramePr>
          <p:cNvPr id="676961" name="Object 97"/>
          <p:cNvGraphicFramePr>
            <a:graphicFrameLocks noChangeAspect="1"/>
          </p:cNvGraphicFramePr>
          <p:nvPr/>
        </p:nvGraphicFramePr>
        <p:xfrm>
          <a:off x="1066800" y="2895600"/>
          <a:ext cx="656748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85" name="Equation" r:id="rId3" imgW="3225600" imgH="711000" progId="Equation.DSMT4">
                  <p:embed/>
                </p:oleObj>
              </mc:Choice>
              <mc:Fallback>
                <p:oleObj name="Equation" r:id="rId3" imgW="3225600" imgH="7110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6567488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963" name="Szövegdoboz 3"/>
          <p:cNvSpPr txBox="1">
            <a:spLocks noChangeArrowheads="1"/>
          </p:cNvSpPr>
          <p:nvPr/>
        </p:nvSpPr>
        <p:spPr bwMode="auto">
          <a:xfrm>
            <a:off x="2971800" y="17526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C(5,2)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30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</a:t>
            </a:r>
          </a:p>
        </p:txBody>
      </p:sp>
      <p:sp>
        <p:nvSpPr>
          <p:cNvPr id="696431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6424" name="Object 104"/>
          <p:cNvGraphicFramePr>
            <a:graphicFrameLocks noChangeAspect="1"/>
          </p:cNvGraphicFramePr>
          <p:nvPr/>
        </p:nvGraphicFramePr>
        <p:xfrm>
          <a:off x="1208088" y="1316038"/>
          <a:ext cx="13176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8" name="Equation" r:id="rId3" imgW="761760" imgH="253800" progId="Equation.DSMT4">
                  <p:embed/>
                </p:oleObj>
              </mc:Choice>
              <mc:Fallback>
                <p:oleObj name="Equation" r:id="rId3" imgW="761760" imgH="25380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1316038"/>
                        <a:ext cx="13176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5" name="Object 105"/>
          <p:cNvGraphicFramePr>
            <a:graphicFrameLocks noChangeAspect="1"/>
          </p:cNvGraphicFramePr>
          <p:nvPr/>
        </p:nvGraphicFramePr>
        <p:xfrm>
          <a:off x="3140075" y="914400"/>
          <a:ext cx="2786063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9" name="Equation" r:id="rId5" imgW="2120760" imgH="1143000" progId="Equation.DSMT4">
                  <p:embed/>
                </p:oleObj>
              </mc:Choice>
              <mc:Fallback>
                <p:oleObj name="Equation" r:id="rId5" imgW="2120760" imgH="1143000" progId="Equation.DSMT4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914400"/>
                        <a:ext cx="2786063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6" name="Object 106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0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7" name="Object 107"/>
          <p:cNvGraphicFramePr>
            <a:graphicFrameLocks noChangeAspect="1"/>
          </p:cNvGraphicFramePr>
          <p:nvPr/>
        </p:nvGraphicFramePr>
        <p:xfrm>
          <a:off x="168275" y="3429000"/>
          <a:ext cx="88360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1" name="Equation" r:id="rId9" imgW="4647960" imgH="266400" progId="Equation.DSMT4">
                  <p:embed/>
                </p:oleObj>
              </mc:Choice>
              <mc:Fallback>
                <p:oleObj name="Equation" r:id="rId9" imgW="4647960" imgH="26640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3429000"/>
                        <a:ext cx="883602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8" name="Object 108"/>
          <p:cNvGraphicFramePr>
            <a:graphicFrameLocks noChangeAspect="1"/>
          </p:cNvGraphicFramePr>
          <p:nvPr/>
        </p:nvGraphicFramePr>
        <p:xfrm>
          <a:off x="215900" y="4267200"/>
          <a:ext cx="5238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2" name="Equation" r:id="rId11" imgW="2755800" imgH="266400" progId="Equation.DSMT4">
                  <p:embed/>
                </p:oleObj>
              </mc:Choice>
              <mc:Fallback>
                <p:oleObj name="Equation" r:id="rId11" imgW="2755800" imgH="26640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4267200"/>
                        <a:ext cx="5238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9" name="Object 109"/>
          <p:cNvGraphicFramePr>
            <a:graphicFrameLocks noChangeAspect="1"/>
          </p:cNvGraphicFramePr>
          <p:nvPr/>
        </p:nvGraphicFramePr>
        <p:xfrm>
          <a:off x="293688" y="5181600"/>
          <a:ext cx="1833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3" name="Equation" r:id="rId13" imgW="965160" imgH="266400" progId="Equation.DSMT4">
                  <p:embed/>
                </p:oleObj>
              </mc:Choice>
              <mc:Fallback>
                <p:oleObj name="Equation" r:id="rId13" imgW="965160" imgH="2664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5181600"/>
                        <a:ext cx="1833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454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</a:t>
            </a:r>
          </a:p>
        </p:txBody>
      </p:sp>
      <p:sp>
        <p:nvSpPr>
          <p:cNvPr id="697455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7448" name="Object 104"/>
          <p:cNvGraphicFramePr>
            <a:graphicFrameLocks noChangeAspect="1"/>
          </p:cNvGraphicFramePr>
          <p:nvPr/>
        </p:nvGraphicFramePr>
        <p:xfrm>
          <a:off x="1219200" y="1316038"/>
          <a:ext cx="12954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2" name="Equation" r:id="rId3" imgW="749160" imgH="253800" progId="Equation.DSMT4">
                  <p:embed/>
                </p:oleObj>
              </mc:Choice>
              <mc:Fallback>
                <p:oleObj name="Equation" r:id="rId3" imgW="749160" imgH="25380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16038"/>
                        <a:ext cx="12954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449" name="Object 105"/>
          <p:cNvGraphicFramePr>
            <a:graphicFrameLocks noChangeAspect="1"/>
          </p:cNvGraphicFramePr>
          <p:nvPr/>
        </p:nvGraphicFramePr>
        <p:xfrm>
          <a:off x="3124200" y="914400"/>
          <a:ext cx="28194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3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2819400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450" name="Object 106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4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451" name="Object 107"/>
          <p:cNvGraphicFramePr>
            <a:graphicFrameLocks noChangeAspect="1"/>
          </p:cNvGraphicFramePr>
          <p:nvPr/>
        </p:nvGraphicFramePr>
        <p:xfrm>
          <a:off x="217488" y="3429000"/>
          <a:ext cx="87376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5" name="Equation" r:id="rId9" imgW="4597200" imgH="266400" progId="Equation.DSMT4">
                  <p:embed/>
                </p:oleObj>
              </mc:Choice>
              <mc:Fallback>
                <p:oleObj name="Equation" r:id="rId9" imgW="4597200" imgH="26640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3429000"/>
                        <a:ext cx="87376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452" name="Object 108"/>
          <p:cNvGraphicFramePr>
            <a:graphicFrameLocks noChangeAspect="1"/>
          </p:cNvGraphicFramePr>
          <p:nvPr/>
        </p:nvGraphicFramePr>
        <p:xfrm>
          <a:off x="204788" y="4267200"/>
          <a:ext cx="5262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6" name="Equation" r:id="rId11" imgW="2768400" imgH="266400" progId="Equation.DSMT4">
                  <p:embed/>
                </p:oleObj>
              </mc:Choice>
              <mc:Fallback>
                <p:oleObj name="Equation" r:id="rId11" imgW="2768400" imgH="26640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4267200"/>
                        <a:ext cx="5262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453" name="Object 109"/>
          <p:cNvGraphicFramePr>
            <a:graphicFrameLocks noChangeAspect="1"/>
          </p:cNvGraphicFramePr>
          <p:nvPr/>
        </p:nvGraphicFramePr>
        <p:xfrm>
          <a:off x="304800" y="5181600"/>
          <a:ext cx="1809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7" name="Equation" r:id="rId13" imgW="952200" imgH="266400" progId="Equation.DSMT4">
                  <p:embed/>
                </p:oleObj>
              </mc:Choice>
              <mc:Fallback>
                <p:oleObj name="Equation" r:id="rId13" imgW="952200" imgH="2664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81600"/>
                        <a:ext cx="1809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472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</a:t>
            </a:r>
          </a:p>
        </p:txBody>
      </p:sp>
      <p:sp>
        <p:nvSpPr>
          <p:cNvPr id="698473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8466" name="Object 98"/>
          <p:cNvGraphicFramePr>
            <a:graphicFrameLocks noChangeAspect="1"/>
          </p:cNvGraphicFramePr>
          <p:nvPr/>
        </p:nvGraphicFramePr>
        <p:xfrm>
          <a:off x="1219200" y="1316038"/>
          <a:ext cx="12954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80" name="Equation" r:id="rId3" imgW="749160" imgH="253800" progId="Equation.DSMT4">
                  <p:embed/>
                </p:oleObj>
              </mc:Choice>
              <mc:Fallback>
                <p:oleObj name="Equation" r:id="rId3" imgW="749160" imgH="25380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16038"/>
                        <a:ext cx="12954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467" name="Object 99"/>
          <p:cNvGraphicFramePr>
            <a:graphicFrameLocks noChangeAspect="1"/>
          </p:cNvGraphicFramePr>
          <p:nvPr/>
        </p:nvGraphicFramePr>
        <p:xfrm>
          <a:off x="3124200" y="914400"/>
          <a:ext cx="28194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81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2819400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468" name="Object 100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82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469" name="Object 101"/>
          <p:cNvGraphicFramePr>
            <a:graphicFrameLocks noChangeAspect="1"/>
          </p:cNvGraphicFramePr>
          <p:nvPr/>
        </p:nvGraphicFramePr>
        <p:xfrm>
          <a:off x="204788" y="3429000"/>
          <a:ext cx="87630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83" name="Equation" r:id="rId9" imgW="4609800" imgH="266400" progId="Equation.DSMT4">
                  <p:embed/>
                </p:oleObj>
              </mc:Choice>
              <mc:Fallback>
                <p:oleObj name="Equation" r:id="rId9" imgW="4609800" imgH="266400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3429000"/>
                        <a:ext cx="87630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470" name="Object 102"/>
          <p:cNvGraphicFramePr>
            <a:graphicFrameLocks noChangeAspect="1"/>
          </p:cNvGraphicFramePr>
          <p:nvPr/>
        </p:nvGraphicFramePr>
        <p:xfrm>
          <a:off x="215900" y="4267200"/>
          <a:ext cx="5238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84" name="Equation" r:id="rId11" imgW="2755800" imgH="266400" progId="Equation.DSMT4">
                  <p:embed/>
                </p:oleObj>
              </mc:Choice>
              <mc:Fallback>
                <p:oleObj name="Equation" r:id="rId11" imgW="2755800" imgH="266400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4267200"/>
                        <a:ext cx="5238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471" name="Object 103"/>
          <p:cNvGraphicFramePr>
            <a:graphicFrameLocks noChangeAspect="1"/>
          </p:cNvGraphicFramePr>
          <p:nvPr/>
        </p:nvGraphicFramePr>
        <p:xfrm>
          <a:off x="304800" y="5181600"/>
          <a:ext cx="1809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85" name="Equation" r:id="rId13" imgW="952200" imgH="266400" progId="Equation.DSMT4">
                  <p:embed/>
                </p:oleObj>
              </mc:Choice>
              <mc:Fallback>
                <p:oleObj name="Equation" r:id="rId13" imgW="952200" imgH="266400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81600"/>
                        <a:ext cx="1809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478" name="Cím 1"/>
          <p:cNvSpPr>
            <a:spLocks noGrp="1"/>
          </p:cNvSpPr>
          <p:nvPr>
            <p:ph type="title"/>
          </p:nvPr>
        </p:nvSpPr>
        <p:spPr>
          <a:xfrm>
            <a:off x="609600" y="9525"/>
            <a:ext cx="7772400" cy="838200"/>
          </a:xfrm>
        </p:spPr>
        <p:txBody>
          <a:bodyPr/>
          <a:lstStyle/>
          <a:p>
            <a:r>
              <a:rPr lang="hu-HU" smtClean="0"/>
              <a:t>Example</a:t>
            </a:r>
          </a:p>
        </p:txBody>
      </p:sp>
      <p:sp>
        <p:nvSpPr>
          <p:cNvPr id="699479" name="Szövegdoboz 2"/>
          <p:cNvSpPr txBox="1">
            <a:spLocks noChangeArrowheads="1"/>
          </p:cNvSpPr>
          <p:nvPr/>
        </p:nvSpPr>
        <p:spPr bwMode="auto">
          <a:xfrm>
            <a:off x="204788" y="1293813"/>
            <a:ext cx="1319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Pick</a:t>
            </a:r>
          </a:p>
        </p:txBody>
      </p:sp>
      <p:graphicFrame>
        <p:nvGraphicFramePr>
          <p:cNvPr id="699472" name="Object 80"/>
          <p:cNvGraphicFramePr>
            <a:graphicFrameLocks noChangeAspect="1"/>
          </p:cNvGraphicFramePr>
          <p:nvPr/>
        </p:nvGraphicFramePr>
        <p:xfrm>
          <a:off x="1219200" y="1316038"/>
          <a:ext cx="12954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86" name="Equation" r:id="rId3" imgW="749160" imgH="253800" progId="Equation.DSMT4">
                  <p:embed/>
                </p:oleObj>
              </mc:Choice>
              <mc:Fallback>
                <p:oleObj name="Equation" r:id="rId3" imgW="749160" imgH="25380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16038"/>
                        <a:ext cx="12954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73" name="Object 81"/>
          <p:cNvGraphicFramePr>
            <a:graphicFrameLocks noChangeAspect="1"/>
          </p:cNvGraphicFramePr>
          <p:nvPr/>
        </p:nvGraphicFramePr>
        <p:xfrm>
          <a:off x="3124200" y="914400"/>
          <a:ext cx="28194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87" name="Equation" r:id="rId5" imgW="2145960" imgH="1143000" progId="Equation.DSMT4">
                  <p:embed/>
                </p:oleObj>
              </mc:Choice>
              <mc:Fallback>
                <p:oleObj name="Equation" r:id="rId5" imgW="2145960" imgH="114300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2819400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74" name="Object 82"/>
          <p:cNvGraphicFramePr>
            <a:graphicFrameLocks noChangeAspect="1"/>
          </p:cNvGraphicFramePr>
          <p:nvPr/>
        </p:nvGraphicFramePr>
        <p:xfrm>
          <a:off x="381000" y="2667000"/>
          <a:ext cx="63515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88" name="Equation" r:id="rId7" imgW="3581280" imgH="253800" progId="Equation.DSMT4">
                  <p:embed/>
                </p:oleObj>
              </mc:Choice>
              <mc:Fallback>
                <p:oleObj name="Equation" r:id="rId7" imgW="3581280" imgH="253800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3515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75" name="Object 83"/>
          <p:cNvGraphicFramePr>
            <a:graphicFrameLocks noChangeAspect="1"/>
          </p:cNvGraphicFramePr>
          <p:nvPr/>
        </p:nvGraphicFramePr>
        <p:xfrm>
          <a:off x="204788" y="3429000"/>
          <a:ext cx="87630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89" name="Equation" r:id="rId9" imgW="4609800" imgH="266400" progId="Equation.DSMT4">
                  <p:embed/>
                </p:oleObj>
              </mc:Choice>
              <mc:Fallback>
                <p:oleObj name="Equation" r:id="rId9" imgW="4609800" imgH="26640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3429000"/>
                        <a:ext cx="87630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76" name="Object 84"/>
          <p:cNvGraphicFramePr>
            <a:graphicFrameLocks noChangeAspect="1"/>
          </p:cNvGraphicFramePr>
          <p:nvPr/>
        </p:nvGraphicFramePr>
        <p:xfrm>
          <a:off x="204788" y="4267200"/>
          <a:ext cx="52625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90" name="Equation" r:id="rId11" imgW="2768400" imgH="266400" progId="Equation.DSMT4">
                  <p:embed/>
                </p:oleObj>
              </mc:Choice>
              <mc:Fallback>
                <p:oleObj name="Equation" r:id="rId11" imgW="2768400" imgH="2664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4267200"/>
                        <a:ext cx="5262562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77" name="Object 85"/>
          <p:cNvGraphicFramePr>
            <a:graphicFrameLocks noChangeAspect="1"/>
          </p:cNvGraphicFramePr>
          <p:nvPr/>
        </p:nvGraphicFramePr>
        <p:xfrm>
          <a:off x="304800" y="5181600"/>
          <a:ext cx="1809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91" name="Equation" r:id="rId13" imgW="952200" imgH="266400" progId="Equation.DSMT4">
                  <p:embed/>
                </p:oleObj>
              </mc:Choice>
              <mc:Fallback>
                <p:oleObj name="Equation" r:id="rId13" imgW="952200" imgH="26640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81600"/>
                        <a:ext cx="1809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7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mtClean="0"/>
              <a:t>The syndrome decoding table</a:t>
            </a:r>
            <a:endParaRPr lang="hu-HU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Syndrome vector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leader</a:t>
                      </a:r>
                      <a:r>
                        <a:rPr lang="en-US" baseline="0" dirty="0" smtClean="0"/>
                        <a:t> error vector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01000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184" name="Cím 1"/>
          <p:cNvSpPr>
            <a:spLocks noGrp="1"/>
          </p:cNvSpPr>
          <p:nvPr>
            <p:ph type="title"/>
          </p:nvPr>
        </p:nvSpPr>
        <p:spPr>
          <a:xfrm>
            <a:off x="600075" y="7938"/>
            <a:ext cx="7772400" cy="990600"/>
          </a:xfrm>
        </p:spPr>
        <p:txBody>
          <a:bodyPr/>
          <a:lstStyle/>
          <a:p>
            <a:r>
              <a:rPr lang="en-US" smtClean="0"/>
              <a:t>The coding scheme</a:t>
            </a:r>
            <a:endParaRPr lang="hu-HU" smtClean="0"/>
          </a:p>
        </p:txBody>
      </p:sp>
      <p:cxnSp>
        <p:nvCxnSpPr>
          <p:cNvPr id="683185" name="Egyenes összekötő nyíllal 3"/>
          <p:cNvCxnSpPr>
            <a:cxnSpLocks noChangeShapeType="1"/>
          </p:cNvCxnSpPr>
          <p:nvPr/>
        </p:nvCxnSpPr>
        <p:spPr bwMode="auto">
          <a:xfrm>
            <a:off x="195263" y="3313113"/>
            <a:ext cx="45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683182" name="Object 174"/>
          <p:cNvGraphicFramePr>
            <a:graphicFrameLocks noChangeAspect="1"/>
          </p:cNvGraphicFramePr>
          <p:nvPr/>
        </p:nvGraphicFramePr>
        <p:xfrm>
          <a:off x="725488" y="3098800"/>
          <a:ext cx="1079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224" name="Equation" r:id="rId3" imgW="1079280" imgH="457200" progId="Equation.DSMT4">
                  <p:embed/>
                </p:oleObj>
              </mc:Choice>
              <mc:Fallback>
                <p:oleObj name="Equation" r:id="rId3" imgW="1079280" imgH="457200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3098800"/>
                        <a:ext cx="107950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3186" name="Egyenes összekötő nyíllal 6"/>
          <p:cNvCxnSpPr>
            <a:cxnSpLocks noChangeShapeType="1"/>
          </p:cNvCxnSpPr>
          <p:nvPr/>
        </p:nvCxnSpPr>
        <p:spPr bwMode="auto">
          <a:xfrm>
            <a:off x="1804988" y="3327400"/>
            <a:ext cx="6191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3187" name="Folyamatábra: Vagy 7"/>
          <p:cNvSpPr>
            <a:spLocks noChangeArrowheads="1"/>
          </p:cNvSpPr>
          <p:nvPr/>
        </p:nvSpPr>
        <p:spPr bwMode="auto">
          <a:xfrm>
            <a:off x="2424113" y="3098800"/>
            <a:ext cx="304800" cy="381000"/>
          </a:xfrm>
          <a:prstGeom prst="flowChartOr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cxnSp>
        <p:nvCxnSpPr>
          <p:cNvPr id="683188" name="Egyenes összekötő nyíllal 9"/>
          <p:cNvCxnSpPr>
            <a:cxnSpLocks noChangeShapeType="1"/>
            <a:stCxn id="683187" idx="6"/>
          </p:cNvCxnSpPr>
          <p:nvPr/>
        </p:nvCxnSpPr>
        <p:spPr bwMode="auto">
          <a:xfrm>
            <a:off x="2728913" y="32893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683183" name="Object 175"/>
          <p:cNvGraphicFramePr>
            <a:graphicFrameLocks noChangeAspect="1"/>
          </p:cNvGraphicFramePr>
          <p:nvPr/>
        </p:nvGraphicFramePr>
        <p:xfrm>
          <a:off x="3119438" y="2971800"/>
          <a:ext cx="11049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225" name="Equation" r:id="rId5" imgW="1104840" imgH="711000" progId="Equation.DSMT4">
                  <p:embed/>
                </p:oleObj>
              </mc:Choice>
              <mc:Fallback>
                <p:oleObj name="Equation" r:id="rId5" imgW="1104840" imgH="711000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2971800"/>
                        <a:ext cx="1104900" cy="711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3189" name="Egyenes összekötő nyíllal 11"/>
          <p:cNvCxnSpPr>
            <a:cxnSpLocks noChangeShapeType="1"/>
          </p:cNvCxnSpPr>
          <p:nvPr/>
        </p:nvCxnSpPr>
        <p:spPr bwMode="auto">
          <a:xfrm>
            <a:off x="4176713" y="3319463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4567238" y="1752600"/>
          <a:ext cx="1257299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5772"/>
                <a:gridCol w="8015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00001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01000</a:t>
                      </a:r>
                      <a:endParaRPr lang="hu-HU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83222" name="Egyenes összekötő nyíllal 13"/>
          <p:cNvCxnSpPr>
            <a:cxnSpLocks noChangeShapeType="1"/>
          </p:cNvCxnSpPr>
          <p:nvPr/>
        </p:nvCxnSpPr>
        <p:spPr bwMode="auto">
          <a:xfrm>
            <a:off x="5786438" y="3313113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3223" name="Folyamatábra: Vagy 14"/>
          <p:cNvSpPr>
            <a:spLocks noChangeArrowheads="1"/>
          </p:cNvSpPr>
          <p:nvPr/>
        </p:nvSpPr>
        <p:spPr bwMode="auto">
          <a:xfrm>
            <a:off x="6167438" y="3094038"/>
            <a:ext cx="304800" cy="381000"/>
          </a:xfrm>
          <a:prstGeom prst="flowChartOr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cxnSp>
        <p:nvCxnSpPr>
          <p:cNvPr id="683224" name="Egyenes összekötő 16"/>
          <p:cNvCxnSpPr>
            <a:cxnSpLocks noChangeShapeType="1"/>
          </p:cNvCxnSpPr>
          <p:nvPr/>
        </p:nvCxnSpPr>
        <p:spPr bwMode="auto">
          <a:xfrm>
            <a:off x="2895600" y="3276600"/>
            <a:ext cx="0" cy="2120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83225" name="Egyenes összekötő 18"/>
          <p:cNvCxnSpPr>
            <a:cxnSpLocks noChangeShapeType="1"/>
          </p:cNvCxnSpPr>
          <p:nvPr/>
        </p:nvCxnSpPr>
        <p:spPr bwMode="auto">
          <a:xfrm>
            <a:off x="2895600" y="5410200"/>
            <a:ext cx="34242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83226" name="Egyenes összekötő nyíllal 22"/>
          <p:cNvCxnSpPr>
            <a:cxnSpLocks noChangeShapeType="1"/>
            <a:endCxn id="683223" idx="4"/>
          </p:cNvCxnSpPr>
          <p:nvPr/>
        </p:nvCxnSpPr>
        <p:spPr bwMode="auto">
          <a:xfrm flipV="1">
            <a:off x="6319838" y="3475038"/>
            <a:ext cx="0" cy="19351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83227" name="Egyenes összekötő nyíllal 24"/>
          <p:cNvCxnSpPr>
            <a:cxnSpLocks noChangeShapeType="1"/>
          </p:cNvCxnSpPr>
          <p:nvPr/>
        </p:nvCxnSpPr>
        <p:spPr bwMode="auto">
          <a:xfrm>
            <a:off x="6472238" y="3313113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3228" name="Szövegdoboz 25"/>
          <p:cNvSpPr txBox="1">
            <a:spLocks noChangeArrowheads="1"/>
          </p:cNvSpPr>
          <p:nvPr/>
        </p:nvSpPr>
        <p:spPr bwMode="auto">
          <a:xfrm>
            <a:off x="6853238" y="3135313"/>
            <a:ext cx="8382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Trunc</a:t>
            </a:r>
            <a:endParaRPr lang="hu-HU" sz="1400"/>
          </a:p>
        </p:txBody>
      </p:sp>
      <p:cxnSp>
        <p:nvCxnSpPr>
          <p:cNvPr id="683229" name="Egyenes összekötő nyíllal 26"/>
          <p:cNvCxnSpPr>
            <a:cxnSpLocks noChangeShapeType="1"/>
          </p:cNvCxnSpPr>
          <p:nvPr/>
        </p:nvCxnSpPr>
        <p:spPr bwMode="auto">
          <a:xfrm>
            <a:off x="7691438" y="3284538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83230" name="Egyenes összekötő nyíllal 27"/>
          <p:cNvCxnSpPr>
            <a:cxnSpLocks noChangeShapeType="1"/>
            <a:endCxn id="683187" idx="0"/>
          </p:cNvCxnSpPr>
          <p:nvPr/>
        </p:nvCxnSpPr>
        <p:spPr bwMode="auto">
          <a:xfrm>
            <a:off x="2576513" y="2743200"/>
            <a:ext cx="0" cy="355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1" name="Szövegdoboz 30"/>
          <p:cNvSpPr txBox="1">
            <a:spLocks noChangeArrowheads="1"/>
          </p:cNvSpPr>
          <p:nvPr/>
        </p:nvSpPr>
        <p:spPr bwMode="auto">
          <a:xfrm>
            <a:off x="1600200" y="2713038"/>
            <a:ext cx="823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01111</a:t>
            </a:r>
            <a:endParaRPr lang="hu-HU" sz="1400"/>
          </a:p>
        </p:txBody>
      </p:sp>
      <p:sp>
        <p:nvSpPr>
          <p:cNvPr id="33" name="Szövegdoboz 32"/>
          <p:cNvSpPr txBox="1">
            <a:spLocks noChangeArrowheads="1"/>
          </p:cNvSpPr>
          <p:nvPr/>
        </p:nvSpPr>
        <p:spPr bwMode="auto">
          <a:xfrm>
            <a:off x="252413" y="2895600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01</a:t>
            </a:r>
            <a:endParaRPr lang="hu-HU" sz="1400"/>
          </a:p>
        </p:txBody>
      </p:sp>
      <p:sp>
        <p:nvSpPr>
          <p:cNvPr id="34" name="Szövegdoboz 33"/>
          <p:cNvSpPr txBox="1">
            <a:spLocks noChangeArrowheads="1"/>
          </p:cNvSpPr>
          <p:nvPr/>
        </p:nvSpPr>
        <p:spPr bwMode="auto">
          <a:xfrm>
            <a:off x="2243138" y="2286000"/>
            <a:ext cx="823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00100</a:t>
            </a:r>
            <a:endParaRPr lang="hu-HU" sz="1400"/>
          </a:p>
        </p:txBody>
      </p:sp>
      <p:sp>
        <p:nvSpPr>
          <p:cNvPr id="35" name="Szövegdoboz 34"/>
          <p:cNvSpPr txBox="1">
            <a:spLocks noChangeArrowheads="1"/>
          </p:cNvSpPr>
          <p:nvPr/>
        </p:nvSpPr>
        <p:spPr bwMode="auto">
          <a:xfrm>
            <a:off x="2728913" y="2613025"/>
            <a:ext cx="822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01011</a:t>
            </a:r>
            <a:endParaRPr lang="hu-HU" sz="1400"/>
          </a:p>
        </p:txBody>
      </p:sp>
      <p:sp>
        <p:nvSpPr>
          <p:cNvPr id="36" name="Téglalap 35"/>
          <p:cNvSpPr>
            <a:spLocks noChangeArrowheads="1"/>
          </p:cNvSpPr>
          <p:nvPr/>
        </p:nvSpPr>
        <p:spPr bwMode="auto">
          <a:xfrm>
            <a:off x="4557713" y="3643313"/>
            <a:ext cx="1228725" cy="3048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37" name="Szövegdoboz 36"/>
          <p:cNvSpPr txBox="1">
            <a:spLocks noChangeArrowheads="1"/>
          </p:cNvSpPr>
          <p:nvPr/>
        </p:nvSpPr>
        <p:spPr bwMode="auto">
          <a:xfrm>
            <a:off x="4043363" y="2605088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100</a:t>
            </a:r>
            <a:endParaRPr lang="hu-HU" sz="1400"/>
          </a:p>
        </p:txBody>
      </p:sp>
      <p:sp>
        <p:nvSpPr>
          <p:cNvPr id="38" name="Szövegdoboz 37"/>
          <p:cNvSpPr txBox="1">
            <a:spLocks noChangeArrowheads="1"/>
          </p:cNvSpPr>
          <p:nvPr/>
        </p:nvSpPr>
        <p:spPr bwMode="auto">
          <a:xfrm>
            <a:off x="6442075" y="2711450"/>
            <a:ext cx="822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01111</a:t>
            </a:r>
            <a:endParaRPr lang="hu-HU" sz="1400"/>
          </a:p>
        </p:txBody>
      </p:sp>
      <p:sp>
        <p:nvSpPr>
          <p:cNvPr id="39" name="Szövegdoboz 38"/>
          <p:cNvSpPr txBox="1">
            <a:spLocks noChangeArrowheads="1"/>
          </p:cNvSpPr>
          <p:nvPr/>
        </p:nvSpPr>
        <p:spPr bwMode="auto">
          <a:xfrm>
            <a:off x="7881938" y="2786063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01</a:t>
            </a:r>
            <a:endParaRPr lang="hu-HU" sz="1400"/>
          </a:p>
        </p:txBody>
      </p:sp>
      <p:sp>
        <p:nvSpPr>
          <p:cNvPr id="40" name="Szövegdoboz 39"/>
          <p:cNvSpPr txBox="1">
            <a:spLocks noChangeArrowheads="1"/>
          </p:cNvSpPr>
          <p:nvPr/>
        </p:nvSpPr>
        <p:spPr bwMode="auto">
          <a:xfrm>
            <a:off x="5703888" y="2801938"/>
            <a:ext cx="82391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00100</a:t>
            </a:r>
            <a:endParaRPr lang="hu-HU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184" name="Cím 1"/>
          <p:cNvSpPr>
            <a:spLocks noGrp="1"/>
          </p:cNvSpPr>
          <p:nvPr>
            <p:ph type="title"/>
          </p:nvPr>
        </p:nvSpPr>
        <p:spPr>
          <a:xfrm>
            <a:off x="600075" y="7938"/>
            <a:ext cx="7772400" cy="990600"/>
          </a:xfrm>
        </p:spPr>
        <p:txBody>
          <a:bodyPr/>
          <a:lstStyle/>
          <a:p>
            <a:r>
              <a:rPr lang="en-US" smtClean="0"/>
              <a:t>The coding scheme</a:t>
            </a:r>
            <a:endParaRPr lang="hu-HU" smtClean="0"/>
          </a:p>
        </p:txBody>
      </p:sp>
      <p:cxnSp>
        <p:nvCxnSpPr>
          <p:cNvPr id="683185" name="Egyenes összekötő nyíllal 3"/>
          <p:cNvCxnSpPr>
            <a:cxnSpLocks noChangeShapeType="1"/>
          </p:cNvCxnSpPr>
          <p:nvPr/>
        </p:nvCxnSpPr>
        <p:spPr bwMode="auto">
          <a:xfrm>
            <a:off x="195263" y="3313113"/>
            <a:ext cx="457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683182" name="Object 174"/>
          <p:cNvGraphicFramePr>
            <a:graphicFrameLocks noChangeAspect="1"/>
          </p:cNvGraphicFramePr>
          <p:nvPr/>
        </p:nvGraphicFramePr>
        <p:xfrm>
          <a:off x="725488" y="3098800"/>
          <a:ext cx="1079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3" imgW="1079280" imgH="457200" progId="Equation.DSMT4">
                  <p:embed/>
                </p:oleObj>
              </mc:Choice>
              <mc:Fallback>
                <p:oleObj name="Equation" r:id="rId3" imgW="10792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3098800"/>
                        <a:ext cx="107950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3186" name="Egyenes összekötő nyíllal 6"/>
          <p:cNvCxnSpPr>
            <a:cxnSpLocks noChangeShapeType="1"/>
          </p:cNvCxnSpPr>
          <p:nvPr/>
        </p:nvCxnSpPr>
        <p:spPr bwMode="auto">
          <a:xfrm>
            <a:off x="1804988" y="3327400"/>
            <a:ext cx="6191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3187" name="Folyamatábra: Vagy 7"/>
          <p:cNvSpPr>
            <a:spLocks noChangeArrowheads="1"/>
          </p:cNvSpPr>
          <p:nvPr/>
        </p:nvSpPr>
        <p:spPr bwMode="auto">
          <a:xfrm>
            <a:off x="2424113" y="3098800"/>
            <a:ext cx="304800" cy="381000"/>
          </a:xfrm>
          <a:prstGeom prst="flowChartOr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cxnSp>
        <p:nvCxnSpPr>
          <p:cNvPr id="683188" name="Egyenes összekötő nyíllal 9"/>
          <p:cNvCxnSpPr>
            <a:cxnSpLocks noChangeShapeType="1"/>
            <a:stCxn id="683187" idx="6"/>
          </p:cNvCxnSpPr>
          <p:nvPr/>
        </p:nvCxnSpPr>
        <p:spPr bwMode="auto">
          <a:xfrm>
            <a:off x="2728913" y="32893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683183" name="Object 175"/>
          <p:cNvGraphicFramePr>
            <a:graphicFrameLocks noChangeAspect="1"/>
          </p:cNvGraphicFramePr>
          <p:nvPr/>
        </p:nvGraphicFramePr>
        <p:xfrm>
          <a:off x="3119438" y="2971800"/>
          <a:ext cx="11049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5" imgW="1104840" imgH="711000" progId="Equation.DSMT4">
                  <p:embed/>
                </p:oleObj>
              </mc:Choice>
              <mc:Fallback>
                <p:oleObj name="Equation" r:id="rId5" imgW="1104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2971800"/>
                        <a:ext cx="1104900" cy="711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3189" name="Egyenes összekötő nyíllal 11"/>
          <p:cNvCxnSpPr>
            <a:cxnSpLocks noChangeShapeType="1"/>
          </p:cNvCxnSpPr>
          <p:nvPr/>
        </p:nvCxnSpPr>
        <p:spPr bwMode="auto">
          <a:xfrm>
            <a:off x="4176713" y="3319463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4567238" y="1752600"/>
          <a:ext cx="1257299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5772"/>
                <a:gridCol w="8015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00001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01000</a:t>
                      </a:r>
                      <a:endParaRPr lang="hu-HU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83222" name="Egyenes összekötő nyíllal 13"/>
          <p:cNvCxnSpPr>
            <a:cxnSpLocks noChangeShapeType="1"/>
          </p:cNvCxnSpPr>
          <p:nvPr/>
        </p:nvCxnSpPr>
        <p:spPr bwMode="auto">
          <a:xfrm>
            <a:off x="5786438" y="3313113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3223" name="Folyamatábra: Vagy 14"/>
          <p:cNvSpPr>
            <a:spLocks noChangeArrowheads="1"/>
          </p:cNvSpPr>
          <p:nvPr/>
        </p:nvSpPr>
        <p:spPr bwMode="auto">
          <a:xfrm>
            <a:off x="6167438" y="3094038"/>
            <a:ext cx="304800" cy="381000"/>
          </a:xfrm>
          <a:prstGeom prst="flowChartOr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cxnSp>
        <p:nvCxnSpPr>
          <p:cNvPr id="683224" name="Egyenes összekötő 16"/>
          <p:cNvCxnSpPr>
            <a:cxnSpLocks noChangeShapeType="1"/>
          </p:cNvCxnSpPr>
          <p:nvPr/>
        </p:nvCxnSpPr>
        <p:spPr bwMode="auto">
          <a:xfrm>
            <a:off x="2895600" y="3276600"/>
            <a:ext cx="0" cy="2120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83225" name="Egyenes összekötő 18"/>
          <p:cNvCxnSpPr>
            <a:cxnSpLocks noChangeShapeType="1"/>
          </p:cNvCxnSpPr>
          <p:nvPr/>
        </p:nvCxnSpPr>
        <p:spPr bwMode="auto">
          <a:xfrm>
            <a:off x="2895600" y="5410200"/>
            <a:ext cx="34242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83226" name="Egyenes összekötő nyíllal 22"/>
          <p:cNvCxnSpPr>
            <a:cxnSpLocks noChangeShapeType="1"/>
            <a:endCxn id="683223" idx="4"/>
          </p:cNvCxnSpPr>
          <p:nvPr/>
        </p:nvCxnSpPr>
        <p:spPr bwMode="auto">
          <a:xfrm flipV="1">
            <a:off x="6319838" y="3475038"/>
            <a:ext cx="0" cy="19351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83227" name="Egyenes összekötő nyíllal 24"/>
          <p:cNvCxnSpPr>
            <a:cxnSpLocks noChangeShapeType="1"/>
          </p:cNvCxnSpPr>
          <p:nvPr/>
        </p:nvCxnSpPr>
        <p:spPr bwMode="auto">
          <a:xfrm>
            <a:off x="6472238" y="3313113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3228" name="Szövegdoboz 25"/>
          <p:cNvSpPr txBox="1">
            <a:spLocks noChangeArrowheads="1"/>
          </p:cNvSpPr>
          <p:nvPr/>
        </p:nvSpPr>
        <p:spPr bwMode="auto">
          <a:xfrm>
            <a:off x="6853238" y="3135313"/>
            <a:ext cx="8382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Trunc</a:t>
            </a:r>
            <a:endParaRPr lang="hu-HU" sz="1400"/>
          </a:p>
        </p:txBody>
      </p:sp>
      <p:cxnSp>
        <p:nvCxnSpPr>
          <p:cNvPr id="683229" name="Egyenes összekötő nyíllal 26"/>
          <p:cNvCxnSpPr>
            <a:cxnSpLocks noChangeShapeType="1"/>
          </p:cNvCxnSpPr>
          <p:nvPr/>
        </p:nvCxnSpPr>
        <p:spPr bwMode="auto">
          <a:xfrm>
            <a:off x="7691438" y="3284538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83230" name="Egyenes összekötő nyíllal 27"/>
          <p:cNvCxnSpPr>
            <a:cxnSpLocks noChangeShapeType="1"/>
            <a:endCxn id="683187" idx="0"/>
          </p:cNvCxnSpPr>
          <p:nvPr/>
        </p:nvCxnSpPr>
        <p:spPr bwMode="auto">
          <a:xfrm>
            <a:off x="2576513" y="2743200"/>
            <a:ext cx="0" cy="355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1" name="Szövegdoboz 30"/>
          <p:cNvSpPr txBox="1">
            <a:spLocks noChangeArrowheads="1"/>
          </p:cNvSpPr>
          <p:nvPr/>
        </p:nvSpPr>
        <p:spPr bwMode="auto">
          <a:xfrm>
            <a:off x="1600200" y="2713038"/>
            <a:ext cx="823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/>
              <a:t>01111</a:t>
            </a:r>
            <a:endParaRPr lang="hu-HU" sz="1400" dirty="0"/>
          </a:p>
        </p:txBody>
      </p:sp>
      <p:sp>
        <p:nvSpPr>
          <p:cNvPr id="33" name="Szövegdoboz 32"/>
          <p:cNvSpPr txBox="1">
            <a:spLocks noChangeArrowheads="1"/>
          </p:cNvSpPr>
          <p:nvPr/>
        </p:nvSpPr>
        <p:spPr bwMode="auto">
          <a:xfrm>
            <a:off x="252413" y="2895600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/>
              <a:t>01</a:t>
            </a:r>
            <a:endParaRPr lang="hu-HU" sz="1400" dirty="0"/>
          </a:p>
        </p:txBody>
      </p:sp>
      <p:sp>
        <p:nvSpPr>
          <p:cNvPr id="34" name="Szövegdoboz 33"/>
          <p:cNvSpPr txBox="1">
            <a:spLocks noChangeArrowheads="1"/>
          </p:cNvSpPr>
          <p:nvPr/>
        </p:nvSpPr>
        <p:spPr bwMode="auto">
          <a:xfrm>
            <a:off x="2243138" y="2286000"/>
            <a:ext cx="823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 smtClean="0"/>
              <a:t>1</a:t>
            </a:r>
            <a:r>
              <a:rPr lang="en-US" sz="1400" dirty="0"/>
              <a:t>0</a:t>
            </a:r>
            <a:r>
              <a:rPr lang="en-US" sz="1400" dirty="0" smtClean="0"/>
              <a:t>111</a:t>
            </a:r>
            <a:endParaRPr lang="hu-HU" sz="1400" dirty="0"/>
          </a:p>
        </p:txBody>
      </p:sp>
      <p:sp>
        <p:nvSpPr>
          <p:cNvPr id="35" name="Szövegdoboz 34"/>
          <p:cNvSpPr txBox="1">
            <a:spLocks noChangeArrowheads="1"/>
          </p:cNvSpPr>
          <p:nvPr/>
        </p:nvSpPr>
        <p:spPr bwMode="auto">
          <a:xfrm>
            <a:off x="2728913" y="2613025"/>
            <a:ext cx="822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 smtClean="0"/>
              <a:t>11000</a:t>
            </a:r>
            <a:endParaRPr lang="hu-HU" sz="1400" dirty="0"/>
          </a:p>
        </p:txBody>
      </p:sp>
      <p:sp>
        <p:nvSpPr>
          <p:cNvPr id="36" name="Téglalap 35"/>
          <p:cNvSpPr>
            <a:spLocks noChangeArrowheads="1"/>
          </p:cNvSpPr>
          <p:nvPr/>
        </p:nvSpPr>
        <p:spPr bwMode="auto">
          <a:xfrm>
            <a:off x="4572000" y="2514600"/>
            <a:ext cx="1228725" cy="3048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37" name="Szövegdoboz 36"/>
          <p:cNvSpPr txBox="1">
            <a:spLocks noChangeArrowheads="1"/>
          </p:cNvSpPr>
          <p:nvPr/>
        </p:nvSpPr>
        <p:spPr bwMode="auto">
          <a:xfrm>
            <a:off x="4043363" y="2605088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 smtClean="0"/>
              <a:t>001</a:t>
            </a:r>
            <a:endParaRPr lang="hu-HU" sz="1400" dirty="0"/>
          </a:p>
        </p:txBody>
      </p:sp>
      <p:sp>
        <p:nvSpPr>
          <p:cNvPr id="38" name="Szövegdoboz 37"/>
          <p:cNvSpPr txBox="1">
            <a:spLocks noChangeArrowheads="1"/>
          </p:cNvSpPr>
          <p:nvPr/>
        </p:nvSpPr>
        <p:spPr bwMode="auto">
          <a:xfrm>
            <a:off x="6442075" y="2711450"/>
            <a:ext cx="822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 smtClean="0"/>
              <a:t>11001</a:t>
            </a:r>
            <a:endParaRPr lang="hu-HU" sz="1400" dirty="0"/>
          </a:p>
        </p:txBody>
      </p:sp>
      <p:sp>
        <p:nvSpPr>
          <p:cNvPr id="39" name="Szövegdoboz 38"/>
          <p:cNvSpPr txBox="1">
            <a:spLocks noChangeArrowheads="1"/>
          </p:cNvSpPr>
          <p:nvPr/>
        </p:nvSpPr>
        <p:spPr bwMode="auto">
          <a:xfrm>
            <a:off x="7881938" y="2786063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 smtClean="0"/>
              <a:t>11</a:t>
            </a:r>
            <a:endParaRPr lang="hu-HU" sz="1400" dirty="0"/>
          </a:p>
        </p:txBody>
      </p:sp>
      <p:sp>
        <p:nvSpPr>
          <p:cNvPr id="40" name="Szövegdoboz 39"/>
          <p:cNvSpPr txBox="1">
            <a:spLocks noChangeArrowheads="1"/>
          </p:cNvSpPr>
          <p:nvPr/>
        </p:nvSpPr>
        <p:spPr bwMode="auto">
          <a:xfrm>
            <a:off x="5703888" y="2801938"/>
            <a:ext cx="82391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 smtClean="0"/>
              <a:t>00001</a:t>
            </a:r>
            <a:endParaRPr lang="hu-HU" sz="1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282070"/>
              </p:ext>
            </p:extLst>
          </p:nvPr>
        </p:nvGraphicFramePr>
        <p:xfrm>
          <a:off x="7886700" y="46482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7" imgW="114300" imgH="165100" progId="Equation.DSMT4">
                  <p:embed/>
                </p:oleObj>
              </mc:Choice>
              <mc:Fallback>
                <p:oleObj name="Equation" r:id="rId7" imgW="1143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86700" y="464820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141292"/>
              </p:ext>
            </p:extLst>
          </p:nvPr>
        </p:nvGraphicFramePr>
        <p:xfrm>
          <a:off x="7886700" y="46482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9" imgW="114300" imgH="165100" progId="Equation.DSMT4">
                  <p:embed/>
                </p:oleObj>
              </mc:Choice>
              <mc:Fallback>
                <p:oleObj name="Equation" r:id="rId9" imgW="1143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86700" y="464820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1524000" y="1600200"/>
            <a:ext cx="2514600" cy="685800"/>
            <a:chOff x="1524000" y="1600200"/>
            <a:chExt cx="2514600" cy="68580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9794533"/>
                </p:ext>
              </p:extLst>
            </p:nvPr>
          </p:nvGraphicFramePr>
          <p:xfrm>
            <a:off x="1524000" y="1600200"/>
            <a:ext cx="25146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10" imgW="2514600" imgH="304800" progId="Equation.DSMT4">
                    <p:embed/>
                  </p:oleObj>
                </mc:Choice>
                <mc:Fallback>
                  <p:oleObj name="Equation" r:id="rId10" imgW="2514600" imgH="304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524000" y="1600200"/>
                          <a:ext cx="25146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Arrow Connector 15"/>
            <p:cNvCxnSpPr>
              <a:endCxn id="34" idx="0"/>
            </p:cNvCxnSpPr>
            <p:nvPr/>
          </p:nvCxnSpPr>
          <p:spPr bwMode="auto">
            <a:xfrm flipH="1">
              <a:off x="2655094" y="1905000"/>
              <a:ext cx="11906" cy="381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18369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49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914400"/>
          </a:xfrm>
        </p:spPr>
        <p:txBody>
          <a:bodyPr/>
          <a:lstStyle/>
          <a:p>
            <a:r>
              <a:rPr lang="hu-HU" smtClean="0"/>
              <a:t>The standard array 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31745"/>
              </p:ext>
            </p:extLst>
          </p:nvPr>
        </p:nvGraphicFramePr>
        <p:xfrm>
          <a:off x="1524000" y="1397000"/>
          <a:ext cx="6096000" cy="3606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Syndrome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vector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00000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00001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00010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11011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00011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9999"/>
                          </a:solidFill>
                        </a:rPr>
                        <a:t>01100</a:t>
                      </a:r>
                      <a:endParaRPr lang="hu-HU" dirty="0">
                        <a:solidFill>
                          <a:srgbClr val="0099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11010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00100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00101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01010</a:t>
                      </a:r>
                      <a:endParaRPr lang="hu-H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10000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01000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11110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986" name="Cím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Message vectors</a:t>
            </a:r>
            <a:endParaRPr lang="hu-HU" smtClean="0"/>
          </a:p>
        </p:txBody>
      </p:sp>
      <p:graphicFrame>
        <p:nvGraphicFramePr>
          <p:cNvPr id="677985" name="Object 97"/>
          <p:cNvGraphicFramePr>
            <a:graphicFrameLocks noChangeAspect="1"/>
          </p:cNvGraphicFramePr>
          <p:nvPr/>
        </p:nvGraphicFramePr>
        <p:xfrm>
          <a:off x="1436688" y="1752600"/>
          <a:ext cx="5045075" cy="337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009" name="Equation" r:id="rId3" imgW="2844720" imgH="1904760" progId="Equation.DSMT4">
                  <p:embed/>
                </p:oleObj>
              </mc:Choice>
              <mc:Fallback>
                <p:oleObj name="Equation" r:id="rId3" imgW="2844720" imgH="190476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752600"/>
                        <a:ext cx="5045075" cy="337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322" name="Cím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smtClean="0"/>
              <a:t>The error group for syndrome 001</a:t>
            </a:r>
            <a:endParaRPr lang="hu-HU" sz="3600" smtClean="0"/>
          </a:p>
        </p:txBody>
      </p:sp>
      <p:graphicFrame>
        <p:nvGraphicFramePr>
          <p:cNvPr id="3" name="Object 382"/>
          <p:cNvGraphicFramePr>
            <a:graphicFrameLocks noChangeAspect="1"/>
          </p:cNvGraphicFramePr>
          <p:nvPr/>
        </p:nvGraphicFramePr>
        <p:xfrm>
          <a:off x="762000" y="914400"/>
          <a:ext cx="656748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396" name="Equation" r:id="rId3" imgW="3225600" imgH="711000" progId="Equation.DSMT4">
                  <p:embed/>
                </p:oleObj>
              </mc:Choice>
              <mc:Fallback>
                <p:oleObj name="Equation" r:id="rId3" imgW="3225600" imgH="711000" progId="Equation.DSMT4">
                  <p:embed/>
                  <p:pic>
                    <p:nvPicPr>
                      <p:cNvPr id="0" name="Picture 3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14400"/>
                        <a:ext cx="6567488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83"/>
          <p:cNvGraphicFramePr>
            <a:graphicFrameLocks noChangeAspect="1"/>
          </p:cNvGraphicFramePr>
          <p:nvPr/>
        </p:nvGraphicFramePr>
        <p:xfrm>
          <a:off x="609600" y="2514600"/>
          <a:ext cx="67627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397" name="Equation" r:id="rId5" imgW="3632040" imgH="736560" progId="Equation.DSMT4">
                  <p:embed/>
                </p:oleObj>
              </mc:Choice>
              <mc:Fallback>
                <p:oleObj name="Equation" r:id="rId5" imgW="3632040" imgH="736560" progId="Equation.DSMT4">
                  <p:embed/>
                  <p:pic>
                    <p:nvPicPr>
                      <p:cNvPr id="0" name="Picture 3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4600"/>
                        <a:ext cx="676275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84"/>
          <p:cNvGraphicFramePr>
            <a:graphicFrameLocks noChangeAspect="1"/>
          </p:cNvGraphicFramePr>
          <p:nvPr/>
        </p:nvGraphicFramePr>
        <p:xfrm>
          <a:off x="1441450" y="3810000"/>
          <a:ext cx="5699125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398" name="Equation" r:id="rId7" imgW="3060360" imgH="1143000" progId="Equation.DSMT4">
                  <p:embed/>
                </p:oleObj>
              </mc:Choice>
              <mc:Fallback>
                <p:oleObj name="Equation" r:id="rId7" imgW="3060360" imgH="1143000" progId="Equation.DSMT4">
                  <p:embed/>
                  <p:pic>
                    <p:nvPicPr>
                      <p:cNvPr id="0" name="Picture 3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3810000"/>
                        <a:ext cx="5699125" cy="212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85"/>
          <p:cNvGraphicFramePr>
            <a:graphicFrameLocks noChangeAspect="1"/>
          </p:cNvGraphicFramePr>
          <p:nvPr/>
        </p:nvGraphicFramePr>
        <p:xfrm>
          <a:off x="228600" y="6019800"/>
          <a:ext cx="8534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399" name="Equation" r:id="rId9" imgW="4927320" imgH="279360" progId="Equation.DSMT4">
                  <p:embed/>
                </p:oleObj>
              </mc:Choice>
              <mc:Fallback>
                <p:oleObj name="Equation" r:id="rId9" imgW="4927320" imgH="279360" progId="Equation.DSMT4">
                  <p:embed/>
                  <p:pic>
                    <p:nvPicPr>
                      <p:cNvPr id="0" name="Picture 3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019800"/>
                        <a:ext cx="853440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150" name="Cím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smtClean="0"/>
              <a:t>Checking the error group p</a:t>
            </a:r>
            <a:r>
              <a:rPr lang="hu-HU" sz="3600" smtClean="0"/>
              <a:t>ro</a:t>
            </a:r>
            <a:r>
              <a:rPr lang="en-US" sz="3600" smtClean="0"/>
              <a:t>perty</a:t>
            </a:r>
            <a:endParaRPr lang="hu-HU" sz="3600" smtClean="0"/>
          </a:p>
        </p:txBody>
      </p:sp>
      <p:graphicFrame>
        <p:nvGraphicFramePr>
          <p:cNvPr id="6" name="Object 188"/>
          <p:cNvGraphicFramePr>
            <a:graphicFrameLocks noChangeAspect="1"/>
          </p:cNvGraphicFramePr>
          <p:nvPr/>
        </p:nvGraphicFramePr>
        <p:xfrm>
          <a:off x="990600" y="2057400"/>
          <a:ext cx="5722938" cy="430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90" name="Equation" r:id="rId3" imgW="3073320" imgH="2311200" progId="Equation.DSMT4">
                  <p:embed/>
                </p:oleObj>
              </mc:Choice>
              <mc:Fallback>
                <p:oleObj name="Equation" r:id="rId3" imgW="3073320" imgH="231120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7400"/>
                        <a:ext cx="5722938" cy="430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1149" name="Object 189"/>
          <p:cNvGraphicFramePr>
            <a:graphicFrameLocks noChangeAspect="1"/>
          </p:cNvGraphicFramePr>
          <p:nvPr/>
        </p:nvGraphicFramePr>
        <p:xfrm>
          <a:off x="381000" y="1219200"/>
          <a:ext cx="8534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91" name="Equation" r:id="rId5" imgW="4927320" imgH="279360" progId="Equation.DSMT4">
                  <p:embed/>
                </p:oleObj>
              </mc:Choice>
              <mc:Fallback>
                <p:oleObj name="Equation" r:id="rId5" imgW="4927320" imgH="27936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19200"/>
                        <a:ext cx="853440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911" name="Cím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Selecting the group leader </a:t>
            </a:r>
            <a:br>
              <a:rPr lang="en-US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P_b</a:t>
            </a:r>
            <a:r>
              <a:rPr lang="en-US" sz="3200" dirty="0" smtClean="0"/>
              <a:t>=0.01)</a:t>
            </a:r>
            <a:endParaRPr lang="hu-HU" sz="3200" dirty="0" smtClean="0"/>
          </a:p>
        </p:txBody>
      </p:sp>
      <p:graphicFrame>
        <p:nvGraphicFramePr>
          <p:cNvPr id="3" name="Object 9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70456"/>
              </p:ext>
            </p:extLst>
          </p:nvPr>
        </p:nvGraphicFramePr>
        <p:xfrm>
          <a:off x="228600" y="2209800"/>
          <a:ext cx="8534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1519" name="Equation" r:id="rId3" imgW="4927600" imgH="279400" progId="Equation.DSMT4">
                  <p:embed/>
                </p:oleObj>
              </mc:Choice>
              <mc:Fallback>
                <p:oleObj name="Equation" r:id="rId3" imgW="4927600" imgH="279400" progId="Equation.DSMT4">
                  <p:embed/>
                  <p:pic>
                    <p:nvPicPr>
                      <p:cNvPr id="0" name="Picture 9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853440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Csoportba foglalás 24"/>
          <p:cNvGrpSpPr>
            <a:grpSpLocks/>
          </p:cNvGrpSpPr>
          <p:nvPr/>
        </p:nvGrpSpPr>
        <p:grpSpPr bwMode="auto">
          <a:xfrm>
            <a:off x="-152400" y="4978400"/>
            <a:ext cx="9310688" cy="525463"/>
            <a:chOff x="-152400" y="4978399"/>
            <a:chExt cx="9310914" cy="525584"/>
          </a:xfrm>
        </p:grpSpPr>
        <p:sp>
          <p:nvSpPr>
            <p:cNvPr id="682921" name="Szövegdoboz 12"/>
            <p:cNvSpPr txBox="1">
              <a:spLocks noChangeArrowheads="1"/>
            </p:cNvSpPr>
            <p:nvPr/>
          </p:nvSpPr>
          <p:spPr bwMode="auto">
            <a:xfrm>
              <a:off x="-152400" y="4978399"/>
              <a:ext cx="2819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The group leader is  </a:t>
              </a:r>
              <a:endParaRPr lang="hu-HU"/>
            </a:p>
          </p:txBody>
        </p:sp>
        <p:graphicFrame>
          <p:nvGraphicFramePr>
            <p:cNvPr id="682902" name="Object 918"/>
            <p:cNvGraphicFramePr>
              <a:graphicFrameLocks noChangeAspect="1"/>
            </p:cNvGraphicFramePr>
            <p:nvPr/>
          </p:nvGraphicFramePr>
          <p:xfrm>
            <a:off x="2514600" y="5006514"/>
            <a:ext cx="1966186" cy="4974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0" name="Equation" r:id="rId5" imgW="1054080" imgH="266400" progId="Equation.DSMT4">
                    <p:embed/>
                  </p:oleObj>
                </mc:Choice>
                <mc:Fallback>
                  <p:oleObj name="Equation" r:id="rId5" imgW="1054080" imgH="266400" progId="Equation.DSMT4">
                    <p:embed/>
                    <p:pic>
                      <p:nvPicPr>
                        <p:cNvPr id="0" name="Picture 9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5006514"/>
                          <a:ext cx="1966186" cy="4974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2922" name="Szövegdoboz 14"/>
            <p:cNvSpPr txBox="1">
              <a:spLocks noChangeArrowheads="1"/>
            </p:cNvSpPr>
            <p:nvPr/>
          </p:nvSpPr>
          <p:spPr bwMode="auto">
            <a:xfrm>
              <a:off x="4281714" y="4978399"/>
              <a:ext cx="4876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it occurs with the largest probability</a:t>
              </a:r>
              <a:endParaRPr lang="hu-HU"/>
            </a:p>
          </p:txBody>
        </p:sp>
      </p:grpSp>
      <p:grpSp>
        <p:nvGrpSpPr>
          <p:cNvPr id="20" name="Csoportba foglalás 19"/>
          <p:cNvGrpSpPr>
            <a:grpSpLocks/>
          </p:cNvGrpSpPr>
          <p:nvPr/>
        </p:nvGrpSpPr>
        <p:grpSpPr bwMode="auto">
          <a:xfrm>
            <a:off x="5080000" y="2667000"/>
            <a:ext cx="660400" cy="1600200"/>
            <a:chOff x="5156200" y="2057400"/>
            <a:chExt cx="660400" cy="1600201"/>
          </a:xfrm>
        </p:grpSpPr>
        <p:cxnSp>
          <p:nvCxnSpPr>
            <p:cNvPr id="682920" name="Egyenes összekötő nyíllal 4"/>
            <p:cNvCxnSpPr>
              <a:cxnSpLocks noChangeShapeType="1"/>
            </p:cNvCxnSpPr>
            <p:nvPr/>
          </p:nvCxnSpPr>
          <p:spPr bwMode="auto">
            <a:xfrm>
              <a:off x="5486400" y="2057400"/>
              <a:ext cx="0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aphicFrame>
          <p:nvGraphicFramePr>
            <p:cNvPr id="682903" name="Object 919"/>
            <p:cNvGraphicFramePr>
              <a:graphicFrameLocks noChangeAspect="1"/>
            </p:cNvGraphicFramePr>
            <p:nvPr/>
          </p:nvGraphicFramePr>
          <p:xfrm>
            <a:off x="5165725" y="2743200"/>
            <a:ext cx="641350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1" name="Equation" r:id="rId7" imgW="355320" imgH="177480" progId="Equation.DSMT4">
                    <p:embed/>
                  </p:oleObj>
                </mc:Choice>
                <mc:Fallback>
                  <p:oleObj name="Equation" r:id="rId7" imgW="355320" imgH="177480" progId="Equation.DSMT4">
                    <p:embed/>
                    <p:pic>
                      <p:nvPicPr>
                        <p:cNvPr id="0" name="Picture 9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5725" y="2743200"/>
                          <a:ext cx="641350" cy="320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2904" name="Object 920"/>
            <p:cNvGraphicFramePr>
              <a:graphicFrameLocks noChangeAspect="1"/>
            </p:cNvGraphicFramePr>
            <p:nvPr/>
          </p:nvGraphicFramePr>
          <p:xfrm>
            <a:off x="5156200" y="3276600"/>
            <a:ext cx="660400" cy="38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2" name="Equation" r:id="rId9" imgW="583920" imgH="228600" progId="Equation.DSMT4">
                    <p:embed/>
                  </p:oleObj>
                </mc:Choice>
                <mc:Fallback>
                  <p:oleObj name="Equation" r:id="rId9" imgW="583920" imgH="228600" progId="Equation.DSMT4">
                    <p:embed/>
                    <p:pic>
                      <p:nvPicPr>
                        <p:cNvPr id="0" name="Picture 9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6200" y="3276600"/>
                          <a:ext cx="660400" cy="3810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Csoportba foglalás 21"/>
          <p:cNvGrpSpPr>
            <a:grpSpLocks/>
          </p:cNvGrpSpPr>
          <p:nvPr/>
        </p:nvGrpSpPr>
        <p:grpSpPr bwMode="auto">
          <a:xfrm>
            <a:off x="5992813" y="2667000"/>
            <a:ext cx="763587" cy="1600200"/>
            <a:chOff x="6069013" y="2057400"/>
            <a:chExt cx="763587" cy="1600200"/>
          </a:xfrm>
        </p:grpSpPr>
        <p:cxnSp>
          <p:nvCxnSpPr>
            <p:cNvPr id="682919" name="Egyenes összekötő nyíllal 6"/>
            <p:cNvCxnSpPr>
              <a:cxnSpLocks noChangeShapeType="1"/>
            </p:cNvCxnSpPr>
            <p:nvPr/>
          </p:nvCxnSpPr>
          <p:spPr bwMode="auto">
            <a:xfrm>
              <a:off x="6400800" y="2057400"/>
              <a:ext cx="0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aphicFrame>
          <p:nvGraphicFramePr>
            <p:cNvPr id="682905" name="Object 921"/>
            <p:cNvGraphicFramePr>
              <a:graphicFrameLocks noChangeAspect="1"/>
            </p:cNvGraphicFramePr>
            <p:nvPr/>
          </p:nvGraphicFramePr>
          <p:xfrm>
            <a:off x="6069013" y="2743200"/>
            <a:ext cx="663575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3" name="Equation" r:id="rId11" imgW="368280" imgH="177480" progId="Equation.DSMT4">
                    <p:embed/>
                  </p:oleObj>
                </mc:Choice>
                <mc:Fallback>
                  <p:oleObj name="Equation" r:id="rId11" imgW="368280" imgH="177480" progId="Equation.DSMT4">
                    <p:embed/>
                    <p:pic>
                      <p:nvPicPr>
                        <p:cNvPr id="0" name="Picture 9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69013" y="2743200"/>
                          <a:ext cx="663575" cy="320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2906" name="Object 922"/>
            <p:cNvGraphicFramePr>
              <a:graphicFrameLocks noChangeAspect="1"/>
            </p:cNvGraphicFramePr>
            <p:nvPr/>
          </p:nvGraphicFramePr>
          <p:xfrm>
            <a:off x="6172200" y="3276600"/>
            <a:ext cx="6604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4" name="Equation" r:id="rId13" imgW="583920" imgH="228600" progId="Equation.DSMT4">
                    <p:embed/>
                  </p:oleObj>
                </mc:Choice>
                <mc:Fallback>
                  <p:oleObj name="Equation" r:id="rId13" imgW="583920" imgH="228600" progId="Equation.DSMT4">
                    <p:embed/>
                    <p:pic>
                      <p:nvPicPr>
                        <p:cNvPr id="0" name="Picture 9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3276600"/>
                          <a:ext cx="6604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Csoportba foglalás 22"/>
          <p:cNvGrpSpPr>
            <a:grpSpLocks/>
          </p:cNvGrpSpPr>
          <p:nvPr/>
        </p:nvGrpSpPr>
        <p:grpSpPr bwMode="auto">
          <a:xfrm>
            <a:off x="6896100" y="2644775"/>
            <a:ext cx="687388" cy="1622425"/>
            <a:chOff x="6972300" y="2035629"/>
            <a:chExt cx="687388" cy="1621971"/>
          </a:xfrm>
        </p:grpSpPr>
        <p:cxnSp>
          <p:nvCxnSpPr>
            <p:cNvPr id="682918" name="Egyenes összekötő nyíllal 8"/>
            <p:cNvCxnSpPr>
              <a:cxnSpLocks noChangeShapeType="1"/>
            </p:cNvCxnSpPr>
            <p:nvPr/>
          </p:nvCxnSpPr>
          <p:spPr bwMode="auto">
            <a:xfrm>
              <a:off x="7315200" y="2035629"/>
              <a:ext cx="0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aphicFrame>
          <p:nvGraphicFramePr>
            <p:cNvPr id="682907" name="Object 923"/>
            <p:cNvGraphicFramePr>
              <a:graphicFrameLocks noChangeAspect="1"/>
            </p:cNvGraphicFramePr>
            <p:nvPr/>
          </p:nvGraphicFramePr>
          <p:xfrm>
            <a:off x="6972300" y="2720975"/>
            <a:ext cx="687388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5" name="Equation" r:id="rId15" imgW="380880" imgH="177480" progId="Equation.DSMT4">
                    <p:embed/>
                  </p:oleObj>
                </mc:Choice>
                <mc:Fallback>
                  <p:oleObj name="Equation" r:id="rId15" imgW="380880" imgH="177480" progId="Equation.DSMT4">
                    <p:embed/>
                    <p:pic>
                      <p:nvPicPr>
                        <p:cNvPr id="0" name="Picture 9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2300" y="2720975"/>
                          <a:ext cx="687388" cy="320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2908" name="Object 924"/>
            <p:cNvGraphicFramePr>
              <a:graphicFrameLocks noChangeAspect="1"/>
            </p:cNvGraphicFramePr>
            <p:nvPr/>
          </p:nvGraphicFramePr>
          <p:xfrm>
            <a:off x="6985000" y="3276600"/>
            <a:ext cx="6604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6" name="Equation" r:id="rId17" imgW="583920" imgH="228600" progId="Equation.DSMT4">
                    <p:embed/>
                  </p:oleObj>
                </mc:Choice>
                <mc:Fallback>
                  <p:oleObj name="Equation" r:id="rId17" imgW="583920" imgH="228600" progId="Equation.DSMT4">
                    <p:embed/>
                    <p:pic>
                      <p:nvPicPr>
                        <p:cNvPr id="0" name="Picture 9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85000" y="3276600"/>
                          <a:ext cx="6604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Csoportba foglalás 23"/>
          <p:cNvGrpSpPr>
            <a:grpSpLocks/>
          </p:cNvGrpSpPr>
          <p:nvPr/>
        </p:nvGrpSpPr>
        <p:grpSpPr bwMode="auto">
          <a:xfrm>
            <a:off x="7886700" y="2667000"/>
            <a:ext cx="687388" cy="1600200"/>
            <a:chOff x="7962900" y="2057400"/>
            <a:chExt cx="687388" cy="1600200"/>
          </a:xfrm>
        </p:grpSpPr>
        <p:cxnSp>
          <p:nvCxnSpPr>
            <p:cNvPr id="682917" name="Egyenes összekötő nyíllal 10"/>
            <p:cNvCxnSpPr>
              <a:cxnSpLocks noChangeShapeType="1"/>
            </p:cNvCxnSpPr>
            <p:nvPr/>
          </p:nvCxnSpPr>
          <p:spPr bwMode="auto">
            <a:xfrm>
              <a:off x="8305800" y="2057400"/>
              <a:ext cx="0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aphicFrame>
          <p:nvGraphicFramePr>
            <p:cNvPr id="682909" name="Object 925"/>
            <p:cNvGraphicFramePr>
              <a:graphicFrameLocks noChangeAspect="1"/>
            </p:cNvGraphicFramePr>
            <p:nvPr/>
          </p:nvGraphicFramePr>
          <p:xfrm>
            <a:off x="7962900" y="2743200"/>
            <a:ext cx="687388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7" name="Equation" r:id="rId19" imgW="380880" imgH="177480" progId="Equation.DSMT4">
                    <p:embed/>
                  </p:oleObj>
                </mc:Choice>
                <mc:Fallback>
                  <p:oleObj name="Equation" r:id="rId19" imgW="380880" imgH="177480" progId="Equation.DSMT4">
                    <p:embed/>
                    <p:pic>
                      <p:nvPicPr>
                        <p:cNvPr id="0" name="Picture 9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2900" y="2743200"/>
                          <a:ext cx="687388" cy="320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2910" name="Object 926"/>
            <p:cNvGraphicFramePr>
              <a:graphicFrameLocks noChangeAspect="1"/>
            </p:cNvGraphicFramePr>
            <p:nvPr/>
          </p:nvGraphicFramePr>
          <p:xfrm>
            <a:off x="7975600" y="3276600"/>
            <a:ext cx="6604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528" name="Equation" r:id="rId21" imgW="583920" imgH="228600" progId="Equation.DSMT4">
                    <p:embed/>
                  </p:oleObj>
                </mc:Choice>
                <mc:Fallback>
                  <p:oleObj name="Equation" r:id="rId21" imgW="583920" imgH="228600" progId="Equation.DSMT4">
                    <p:embed/>
                    <p:pic>
                      <p:nvPicPr>
                        <p:cNvPr id="0" name="Picture 9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75600" y="3276600"/>
                          <a:ext cx="6604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5" name="Cím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hu-HU" smtClean="0"/>
              <a:t>The syndrome detection table </a:t>
            </a:r>
          </a:p>
        </p:txBody>
      </p:sp>
      <p:sp>
        <p:nvSpPr>
          <p:cNvPr id="717826" name="Szövegdoboz 2"/>
          <p:cNvSpPr txBox="1">
            <a:spLocks noChangeArrowheads="1"/>
          </p:cNvSpPr>
          <p:nvPr/>
        </p:nvSpPr>
        <p:spPr bwMode="auto">
          <a:xfrm>
            <a:off x="368300" y="12192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Based on the syndrome vector we identify the correpsonding most likely error vector and we store  these pairs in an LUT !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257300" y="2971800"/>
          <a:ext cx="7200900" cy="333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49911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Syndrome vector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aseline="0" dirty="0" smtClean="0"/>
                        <a:t>Maximum </a:t>
                      </a:r>
                      <a:r>
                        <a:rPr lang="hu-HU" baseline="0" dirty="0" err="1" smtClean="0"/>
                        <a:t>likely</a:t>
                      </a:r>
                      <a:r>
                        <a:rPr lang="hu-HU" baseline="0" dirty="0" smtClean="0"/>
                        <a:t> </a:t>
                      </a:r>
                      <a:r>
                        <a:rPr lang="en-US" baseline="0" dirty="0" smtClean="0"/>
                        <a:t>error vector</a:t>
                      </a:r>
                      <a:r>
                        <a:rPr lang="hu-HU" baseline="0" dirty="0" smtClean="0"/>
                        <a:t> (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group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leader</a:t>
                      </a:r>
                      <a:r>
                        <a:rPr lang="hu-HU" baseline="0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01000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395288" y="2438400"/>
            <a:ext cx="2576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For example: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183" name="Cím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r>
              <a:rPr lang="en-US" smtClean="0"/>
              <a:t>Constructing the syndrome decoding table </a:t>
            </a:r>
            <a:endParaRPr lang="hu-HU" smtClean="0"/>
          </a:p>
        </p:txBody>
      </p:sp>
      <p:sp>
        <p:nvSpPr>
          <p:cNvPr id="684184" name="Szövegdoboz 2"/>
          <p:cNvSpPr txBox="1">
            <a:spLocks noChangeArrowheads="1"/>
          </p:cNvSpPr>
          <p:nvPr/>
        </p:nvSpPr>
        <p:spPr bwMode="auto">
          <a:xfrm>
            <a:off x="152400" y="3360738"/>
            <a:ext cx="419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3</a:t>
            </a:r>
            <a:r>
              <a:rPr lang="en-US"/>
              <a:t>. Carry out the multiplications</a:t>
            </a:r>
            <a:endParaRPr lang="hu-HU"/>
          </a:p>
        </p:txBody>
      </p:sp>
      <p:graphicFrame>
        <p:nvGraphicFramePr>
          <p:cNvPr id="684180" name="Object 148"/>
          <p:cNvGraphicFramePr>
            <a:graphicFrameLocks noChangeAspect="1"/>
          </p:cNvGraphicFramePr>
          <p:nvPr/>
        </p:nvGraphicFramePr>
        <p:xfrm>
          <a:off x="4343400" y="3348038"/>
          <a:ext cx="222408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240" name="Equation" r:id="rId3" imgW="1346040" imgH="279360" progId="Equation.DSMT4">
                  <p:embed/>
                </p:oleObj>
              </mc:Choice>
              <mc:Fallback>
                <p:oleObj name="Equation" r:id="rId3" imgW="1346040" imgH="279360" progId="Equation.DSMT4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348038"/>
                        <a:ext cx="2224088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4185" name="Szövegdoboz 4"/>
          <p:cNvSpPr txBox="1">
            <a:spLocks noChangeArrowheads="1"/>
          </p:cNvSpPr>
          <p:nvPr/>
        </p:nvSpPr>
        <p:spPr bwMode="auto">
          <a:xfrm>
            <a:off x="171450" y="3992563"/>
            <a:ext cx="7620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4</a:t>
            </a:r>
            <a:r>
              <a:rPr lang="en-US"/>
              <a:t>. Group the results with respect to </a:t>
            </a:r>
            <a:r>
              <a:rPr lang="en-US" b="1"/>
              <a:t>s</a:t>
            </a:r>
            <a:r>
              <a:rPr lang="en-US"/>
              <a:t> (collect all </a:t>
            </a:r>
            <a:r>
              <a:rPr lang="en-US" b="1"/>
              <a:t>e</a:t>
            </a:r>
            <a:r>
              <a:rPr lang="hu-HU" b="1"/>
              <a:t> </a:t>
            </a:r>
            <a:r>
              <a:rPr lang="hu-HU"/>
              <a:t>vectors </a:t>
            </a:r>
            <a:r>
              <a:rPr lang="en-US" b="1"/>
              <a:t> </a:t>
            </a:r>
            <a:r>
              <a:rPr lang="en-US"/>
              <a:t>into the same group if they belong to the same </a:t>
            </a:r>
            <a:r>
              <a:rPr lang="en-US" b="1"/>
              <a:t>s)</a:t>
            </a:r>
            <a:endParaRPr lang="hu-HU"/>
          </a:p>
        </p:txBody>
      </p:sp>
      <p:sp>
        <p:nvSpPr>
          <p:cNvPr id="684186" name="Szövegdoboz 5"/>
          <p:cNvSpPr txBox="1">
            <a:spLocks noChangeArrowheads="1"/>
          </p:cNvSpPr>
          <p:nvPr/>
        </p:nvSpPr>
        <p:spPr bwMode="auto">
          <a:xfrm>
            <a:off x="152400" y="48514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5</a:t>
            </a:r>
            <a:r>
              <a:rPr lang="en-US"/>
              <a:t>.  Determine the minimum weight </a:t>
            </a:r>
            <a:r>
              <a:rPr lang="en-US" b="1"/>
              <a:t>e</a:t>
            </a:r>
            <a:r>
              <a:rPr lang="en-US"/>
              <a:t> in each group</a:t>
            </a:r>
            <a:endParaRPr lang="hu-HU"/>
          </a:p>
        </p:txBody>
      </p:sp>
      <p:sp>
        <p:nvSpPr>
          <p:cNvPr id="684187" name="Szövegdoboz 6"/>
          <p:cNvSpPr txBox="1">
            <a:spLocks noChangeArrowheads="1"/>
          </p:cNvSpPr>
          <p:nvPr/>
        </p:nvSpPr>
        <p:spPr bwMode="auto">
          <a:xfrm>
            <a:off x="242888" y="5557838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/>
              <a:t>6</a:t>
            </a:r>
            <a:r>
              <a:rPr lang="en-US"/>
              <a:t>. Construct an LUT by entering the “</a:t>
            </a:r>
            <a:r>
              <a:rPr lang="en-US" b="1"/>
              <a:t>s </a:t>
            </a:r>
            <a:r>
              <a:rPr lang="en-US"/>
              <a:t>and </a:t>
            </a:r>
            <a:r>
              <a:rPr lang="hu-HU"/>
              <a:t>the corresponding </a:t>
            </a:r>
            <a:r>
              <a:rPr lang="en-US"/>
              <a:t>minimum weight </a:t>
            </a:r>
            <a:r>
              <a:rPr lang="en-US" b="1"/>
              <a:t>e” </a:t>
            </a:r>
            <a:r>
              <a:rPr lang="en-US"/>
              <a:t>pairs </a:t>
            </a:r>
            <a:endParaRPr lang="hu-HU"/>
          </a:p>
        </p:txBody>
      </p:sp>
      <p:sp>
        <p:nvSpPr>
          <p:cNvPr id="684188" name="Szövegdoboz 7"/>
          <p:cNvSpPr txBox="1">
            <a:spLocks noChangeArrowheads="1"/>
          </p:cNvSpPr>
          <p:nvPr/>
        </p:nvSpPr>
        <p:spPr bwMode="auto">
          <a:xfrm>
            <a:off x="152400" y="16764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1. </a:t>
            </a:r>
            <a:r>
              <a:rPr lang="hu-HU"/>
              <a:t>List the numbers in decimal from </a:t>
            </a:r>
          </a:p>
        </p:txBody>
      </p:sp>
      <p:graphicFrame>
        <p:nvGraphicFramePr>
          <p:cNvPr id="684181" name="Object 149"/>
          <p:cNvGraphicFramePr>
            <a:graphicFrameLocks noChangeAspect="1"/>
          </p:cNvGraphicFramePr>
          <p:nvPr/>
        </p:nvGraphicFramePr>
        <p:xfrm>
          <a:off x="4953000" y="1676400"/>
          <a:ext cx="11033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241" name="Equation" r:id="rId5" imgW="545760" imgH="228600" progId="Equation.DSMT4">
                  <p:embed/>
                </p:oleObj>
              </mc:Choice>
              <mc:Fallback>
                <p:oleObj name="Equation" r:id="rId5" imgW="545760" imgH="228600" progId="Equation.DSMT4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76400"/>
                        <a:ext cx="110331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4189" name="Szövegdoboz 9"/>
          <p:cNvSpPr txBox="1">
            <a:spLocks noChangeArrowheads="1"/>
          </p:cNvSpPr>
          <p:nvPr/>
        </p:nvSpPr>
        <p:spPr bwMode="auto">
          <a:xfrm>
            <a:off x="171450" y="2286000"/>
            <a:ext cx="86455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dirty="0"/>
              <a:t>2</a:t>
            </a:r>
            <a:r>
              <a:rPr lang="en-US" dirty="0"/>
              <a:t>. C</a:t>
            </a:r>
            <a:r>
              <a:rPr lang="hu-HU" dirty="0" err="1"/>
              <a:t>onvert</a:t>
            </a:r>
            <a:r>
              <a:rPr lang="hu-HU" dirty="0"/>
              <a:t>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decimal</a:t>
            </a:r>
            <a:r>
              <a:rPr lang="hu-HU" dirty="0"/>
              <a:t> </a:t>
            </a:r>
            <a:r>
              <a:rPr lang="hu-HU" dirty="0" err="1"/>
              <a:t>numbers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i="1" dirty="0"/>
              <a:t>n </a:t>
            </a:r>
            <a:r>
              <a:rPr lang="hu-HU" dirty="0"/>
              <a:t>bit </a:t>
            </a:r>
            <a:r>
              <a:rPr lang="hu-HU" dirty="0" err="1"/>
              <a:t>binary</a:t>
            </a:r>
            <a:r>
              <a:rPr lang="hu-HU" dirty="0"/>
              <a:t> </a:t>
            </a:r>
            <a:r>
              <a:rPr lang="hu-HU" dirty="0" err="1"/>
              <a:t>numbers</a:t>
            </a:r>
            <a:r>
              <a:rPr lang="hu-HU" dirty="0"/>
              <a:t> (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 smtClean="0"/>
              <a:t>possib</a:t>
            </a:r>
            <a:r>
              <a:rPr lang="en-US" dirty="0" smtClean="0"/>
              <a:t>le</a:t>
            </a:r>
            <a:r>
              <a:rPr lang="hu-HU" dirty="0" smtClean="0"/>
              <a:t> </a:t>
            </a:r>
            <a:r>
              <a:rPr lang="hu-HU" dirty="0" err="1"/>
              <a:t>error</a:t>
            </a:r>
            <a:r>
              <a:rPr lang="hu-HU" dirty="0"/>
              <a:t> </a:t>
            </a:r>
            <a:r>
              <a:rPr lang="hu-HU" dirty="0" err="1"/>
              <a:t>vectors</a:t>
            </a:r>
            <a:r>
              <a:rPr lang="hu-HU" dirty="0"/>
              <a:t>       </a:t>
            </a:r>
            <a:r>
              <a:rPr lang="hu-HU" b="1" dirty="0"/>
              <a:t>           </a:t>
            </a:r>
            <a:r>
              <a:rPr lang="hu-HU" dirty="0"/>
              <a:t>) </a:t>
            </a:r>
            <a:endParaRPr lang="hu-HU" i="1" dirty="0"/>
          </a:p>
        </p:txBody>
      </p:sp>
      <p:graphicFrame>
        <p:nvGraphicFramePr>
          <p:cNvPr id="684182" name="Object 150"/>
          <p:cNvGraphicFramePr>
            <a:graphicFrameLocks noChangeAspect="1"/>
          </p:cNvGraphicFramePr>
          <p:nvPr/>
        </p:nvGraphicFramePr>
        <p:xfrm>
          <a:off x="3113088" y="2689225"/>
          <a:ext cx="12303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242" name="Equation" r:id="rId7" imgW="609480" imgH="279360" progId="Equation.DSMT4">
                  <p:embed/>
                </p:oleObj>
              </mc:Choice>
              <mc:Fallback>
                <p:oleObj name="Equation" r:id="rId7" imgW="609480" imgH="279360" progId="Equation.DSMT4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2689225"/>
                        <a:ext cx="1230312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759" name="Cím 1"/>
          <p:cNvSpPr>
            <a:spLocks noGrp="1"/>
          </p:cNvSpPr>
          <p:nvPr>
            <p:ph type="title"/>
          </p:nvPr>
        </p:nvSpPr>
        <p:spPr>
          <a:xfrm>
            <a:off x="0" y="34925"/>
            <a:ext cx="8991600" cy="727075"/>
          </a:xfrm>
        </p:spPr>
        <p:txBody>
          <a:bodyPr/>
          <a:lstStyle/>
          <a:p>
            <a:r>
              <a:rPr lang="hu-HU" sz="2400" smtClean="0"/>
              <a:t>E.g.: c</a:t>
            </a:r>
            <a:r>
              <a:rPr lang="en-US" sz="2400" smtClean="0"/>
              <a:t>onstructing the syndrome decoding table</a:t>
            </a:r>
            <a:r>
              <a:rPr lang="hu-HU" sz="2400" smtClean="0"/>
              <a:t> of a C(5,2) code</a:t>
            </a:r>
            <a:r>
              <a:rPr lang="en-US" sz="2400" smtClean="0"/>
              <a:t> </a:t>
            </a:r>
            <a:endParaRPr lang="hu-HU" sz="2400" smtClean="0"/>
          </a:p>
        </p:txBody>
      </p:sp>
      <p:grpSp>
        <p:nvGrpSpPr>
          <p:cNvPr id="36" name="Csoportba foglalás 35"/>
          <p:cNvGrpSpPr>
            <a:grpSpLocks/>
          </p:cNvGrpSpPr>
          <p:nvPr/>
        </p:nvGrpSpPr>
        <p:grpSpPr bwMode="auto">
          <a:xfrm>
            <a:off x="644525" y="1609725"/>
            <a:ext cx="5353050" cy="5218113"/>
            <a:chOff x="644525" y="1610390"/>
            <a:chExt cx="5353050" cy="5218113"/>
          </a:xfrm>
        </p:grpSpPr>
        <p:graphicFrame>
          <p:nvGraphicFramePr>
            <p:cNvPr id="700727" name="Object 2359"/>
            <p:cNvGraphicFramePr>
              <a:graphicFrameLocks noChangeAspect="1"/>
            </p:cNvGraphicFramePr>
            <p:nvPr/>
          </p:nvGraphicFramePr>
          <p:xfrm>
            <a:off x="685800" y="1610390"/>
            <a:ext cx="1399383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09" name="Equation" r:id="rId3" imgW="1041120" imgH="253800" progId="Equation.DSMT4">
                    <p:embed/>
                  </p:oleObj>
                </mc:Choice>
                <mc:Fallback>
                  <p:oleObj name="Equation" r:id="rId3" imgW="1041120" imgH="253800" progId="Equation.DSMT4">
                    <p:embed/>
                    <p:pic>
                      <p:nvPicPr>
                        <p:cNvPr id="0" name="Picture 23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1610390"/>
                          <a:ext cx="1399383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28" name="Object 2360"/>
            <p:cNvGraphicFramePr>
              <a:graphicFrameLocks noChangeAspect="1"/>
            </p:cNvGraphicFramePr>
            <p:nvPr/>
          </p:nvGraphicFramePr>
          <p:xfrm>
            <a:off x="711200" y="1915190"/>
            <a:ext cx="13493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0" name="Equation" r:id="rId5" imgW="1002960" imgH="253800" progId="Equation.DSMT4">
                    <p:embed/>
                  </p:oleObj>
                </mc:Choice>
                <mc:Fallback>
                  <p:oleObj name="Equation" r:id="rId5" imgW="1002960" imgH="253800" progId="Equation.DSMT4">
                    <p:embed/>
                    <p:pic>
                      <p:nvPicPr>
                        <p:cNvPr id="0" name="Picture 23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1200" y="1915190"/>
                          <a:ext cx="13493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29" name="Object 2361"/>
            <p:cNvGraphicFramePr>
              <a:graphicFrameLocks noChangeAspect="1"/>
            </p:cNvGraphicFramePr>
            <p:nvPr/>
          </p:nvGraphicFramePr>
          <p:xfrm>
            <a:off x="685800" y="2296190"/>
            <a:ext cx="14176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1" name="Equation" r:id="rId7" imgW="1054080" imgH="253800" progId="Equation.DSMT4">
                    <p:embed/>
                  </p:oleObj>
                </mc:Choice>
                <mc:Fallback>
                  <p:oleObj name="Equation" r:id="rId7" imgW="1054080" imgH="253800" progId="Equation.DSMT4">
                    <p:embed/>
                    <p:pic>
                      <p:nvPicPr>
                        <p:cNvPr id="0" name="Picture 23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2296190"/>
                          <a:ext cx="14176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0" name="Object 2362"/>
            <p:cNvGraphicFramePr>
              <a:graphicFrameLocks noChangeAspect="1"/>
            </p:cNvGraphicFramePr>
            <p:nvPr/>
          </p:nvGraphicFramePr>
          <p:xfrm>
            <a:off x="693738" y="2677190"/>
            <a:ext cx="1384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2" name="Equation" r:id="rId9" imgW="1028520" imgH="253800" progId="Equation.DSMT4">
                    <p:embed/>
                  </p:oleObj>
                </mc:Choice>
                <mc:Fallback>
                  <p:oleObj name="Equation" r:id="rId9" imgW="1028520" imgH="253800" progId="Equation.DSMT4">
                    <p:embed/>
                    <p:pic>
                      <p:nvPicPr>
                        <p:cNvPr id="0" name="Picture 23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3738" y="2677190"/>
                          <a:ext cx="13843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1" name="Object 2363"/>
            <p:cNvGraphicFramePr>
              <a:graphicFrameLocks noChangeAspect="1"/>
            </p:cNvGraphicFramePr>
            <p:nvPr/>
          </p:nvGraphicFramePr>
          <p:xfrm>
            <a:off x="744538" y="3058190"/>
            <a:ext cx="141922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3" name="Equation" r:id="rId11" imgW="1054080" imgH="253800" progId="Equation.DSMT4">
                    <p:embed/>
                  </p:oleObj>
                </mc:Choice>
                <mc:Fallback>
                  <p:oleObj name="Equation" r:id="rId11" imgW="1054080" imgH="253800" progId="Equation.DSMT4">
                    <p:embed/>
                    <p:pic>
                      <p:nvPicPr>
                        <p:cNvPr id="0" name="Picture 23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4538" y="3058190"/>
                          <a:ext cx="141922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2" name="Object 2364"/>
            <p:cNvGraphicFramePr>
              <a:graphicFrameLocks noChangeAspect="1"/>
            </p:cNvGraphicFramePr>
            <p:nvPr/>
          </p:nvGraphicFramePr>
          <p:xfrm>
            <a:off x="685800" y="3362990"/>
            <a:ext cx="1382712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4" name="Equation" r:id="rId13" imgW="1028520" imgH="253800" progId="Equation.DSMT4">
                    <p:embed/>
                  </p:oleObj>
                </mc:Choice>
                <mc:Fallback>
                  <p:oleObj name="Equation" r:id="rId13" imgW="1028520" imgH="253800" progId="Equation.DSMT4">
                    <p:embed/>
                    <p:pic>
                      <p:nvPicPr>
                        <p:cNvPr id="0" name="Picture 23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3362990"/>
                          <a:ext cx="1382712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3" name="Object 2365"/>
            <p:cNvGraphicFramePr>
              <a:graphicFrameLocks noChangeAspect="1"/>
            </p:cNvGraphicFramePr>
            <p:nvPr/>
          </p:nvGraphicFramePr>
          <p:xfrm>
            <a:off x="685800" y="3667790"/>
            <a:ext cx="14001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5" name="Equation" r:id="rId15" imgW="1041120" imgH="253800" progId="Equation.DSMT4">
                    <p:embed/>
                  </p:oleObj>
                </mc:Choice>
                <mc:Fallback>
                  <p:oleObj name="Equation" r:id="rId15" imgW="1041120" imgH="253800" progId="Equation.DSMT4">
                    <p:embed/>
                    <p:pic>
                      <p:nvPicPr>
                        <p:cNvPr id="0" name="Picture 23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3667790"/>
                          <a:ext cx="14001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4" name="Object 2366"/>
            <p:cNvGraphicFramePr>
              <a:graphicFrameLocks noChangeAspect="1"/>
            </p:cNvGraphicFramePr>
            <p:nvPr/>
          </p:nvGraphicFramePr>
          <p:xfrm>
            <a:off x="685800" y="4124990"/>
            <a:ext cx="14001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6" name="Equation" r:id="rId17" imgW="1041120" imgH="253800" progId="Equation.DSMT4">
                    <p:embed/>
                  </p:oleObj>
                </mc:Choice>
                <mc:Fallback>
                  <p:oleObj name="Equation" r:id="rId17" imgW="1041120" imgH="253800" progId="Equation.DSMT4">
                    <p:embed/>
                    <p:pic>
                      <p:nvPicPr>
                        <p:cNvPr id="0" name="Picture 23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4124990"/>
                          <a:ext cx="14001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5" name="Object 2367"/>
            <p:cNvGraphicFramePr>
              <a:graphicFrameLocks noChangeAspect="1"/>
            </p:cNvGraphicFramePr>
            <p:nvPr/>
          </p:nvGraphicFramePr>
          <p:xfrm>
            <a:off x="685800" y="4582190"/>
            <a:ext cx="14001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7" name="Equation" r:id="rId19" imgW="1041120" imgH="253800" progId="Equation.DSMT4">
                    <p:embed/>
                  </p:oleObj>
                </mc:Choice>
                <mc:Fallback>
                  <p:oleObj name="Equation" r:id="rId19" imgW="1041120" imgH="253800" progId="Equation.DSMT4">
                    <p:embed/>
                    <p:pic>
                      <p:nvPicPr>
                        <p:cNvPr id="0" name="Picture 23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4582190"/>
                          <a:ext cx="14001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6" name="Object 2368"/>
            <p:cNvGraphicFramePr>
              <a:graphicFrameLocks noChangeAspect="1"/>
            </p:cNvGraphicFramePr>
            <p:nvPr/>
          </p:nvGraphicFramePr>
          <p:xfrm>
            <a:off x="693738" y="5039390"/>
            <a:ext cx="1384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8" name="Equation" r:id="rId21" imgW="1028520" imgH="253800" progId="Equation.DSMT4">
                    <p:embed/>
                  </p:oleObj>
                </mc:Choice>
                <mc:Fallback>
                  <p:oleObj name="Equation" r:id="rId21" imgW="1028520" imgH="253800" progId="Equation.DSMT4">
                    <p:embed/>
                    <p:pic>
                      <p:nvPicPr>
                        <p:cNvPr id="0" name="Picture 23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3738" y="5039390"/>
                          <a:ext cx="13843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7" name="Object 2369"/>
            <p:cNvGraphicFramePr>
              <a:graphicFrameLocks noChangeAspect="1"/>
            </p:cNvGraphicFramePr>
            <p:nvPr/>
          </p:nvGraphicFramePr>
          <p:xfrm>
            <a:off x="644525" y="5496590"/>
            <a:ext cx="1484313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19" name="Equation" r:id="rId23" imgW="1104840" imgH="253800" progId="Equation.DSMT4">
                    <p:embed/>
                  </p:oleObj>
                </mc:Choice>
                <mc:Fallback>
                  <p:oleObj name="Equation" r:id="rId23" imgW="1104840" imgH="253800" progId="Equation.DSMT4">
                    <p:embed/>
                    <p:pic>
                      <p:nvPicPr>
                        <p:cNvPr id="0" name="Picture 23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4525" y="5496590"/>
                          <a:ext cx="1484313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8" name="Object 2370"/>
            <p:cNvGraphicFramePr>
              <a:graphicFrameLocks noChangeAspect="1"/>
            </p:cNvGraphicFramePr>
            <p:nvPr/>
          </p:nvGraphicFramePr>
          <p:xfrm>
            <a:off x="660400" y="6029990"/>
            <a:ext cx="14509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0" name="Equation" r:id="rId25" imgW="1079280" imgH="253800" progId="Equation.DSMT4">
                    <p:embed/>
                  </p:oleObj>
                </mc:Choice>
                <mc:Fallback>
                  <p:oleObj name="Equation" r:id="rId25" imgW="1079280" imgH="253800" progId="Equation.DSMT4">
                    <p:embed/>
                    <p:pic>
                      <p:nvPicPr>
                        <p:cNvPr id="0" name="Picture 23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400" y="6029990"/>
                          <a:ext cx="14509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39" name="Object 2371"/>
            <p:cNvGraphicFramePr>
              <a:graphicFrameLocks noChangeAspect="1"/>
            </p:cNvGraphicFramePr>
            <p:nvPr/>
          </p:nvGraphicFramePr>
          <p:xfrm>
            <a:off x="644525" y="6487190"/>
            <a:ext cx="1484313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1" name="Equation" r:id="rId27" imgW="1104840" imgH="253800" progId="Equation.DSMT4">
                    <p:embed/>
                  </p:oleObj>
                </mc:Choice>
                <mc:Fallback>
                  <p:oleObj name="Equation" r:id="rId27" imgW="1104840" imgH="253800" progId="Equation.DSMT4">
                    <p:embed/>
                    <p:pic>
                      <p:nvPicPr>
                        <p:cNvPr id="0" name="Picture 23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4525" y="6487190"/>
                          <a:ext cx="1484313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0" name="Object 2372"/>
            <p:cNvGraphicFramePr>
              <a:graphicFrameLocks noChangeAspect="1"/>
            </p:cNvGraphicFramePr>
            <p:nvPr/>
          </p:nvGraphicFramePr>
          <p:xfrm>
            <a:off x="2514600" y="1610390"/>
            <a:ext cx="14684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2" name="Equation" r:id="rId29" imgW="1091880" imgH="253800" progId="Equation.DSMT4">
                    <p:embed/>
                  </p:oleObj>
                </mc:Choice>
                <mc:Fallback>
                  <p:oleObj name="Equation" r:id="rId29" imgW="1091880" imgH="253800" progId="Equation.DSMT4">
                    <p:embed/>
                    <p:pic>
                      <p:nvPicPr>
                        <p:cNvPr id="0" name="Picture 23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1610390"/>
                          <a:ext cx="14684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1" name="Object 2373"/>
            <p:cNvGraphicFramePr>
              <a:graphicFrameLocks noChangeAspect="1"/>
            </p:cNvGraphicFramePr>
            <p:nvPr/>
          </p:nvGraphicFramePr>
          <p:xfrm>
            <a:off x="2547937" y="1991390"/>
            <a:ext cx="14859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3" name="Equation" r:id="rId31" imgW="1104840" imgH="253800" progId="Equation.DSMT4">
                    <p:embed/>
                  </p:oleObj>
                </mc:Choice>
                <mc:Fallback>
                  <p:oleObj name="Equation" r:id="rId31" imgW="1104840" imgH="253800" progId="Equation.DSMT4">
                    <p:embed/>
                    <p:pic>
                      <p:nvPicPr>
                        <p:cNvPr id="0" name="Picture 23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7937" y="1991390"/>
                          <a:ext cx="14859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2" name="Object 2374"/>
            <p:cNvGraphicFramePr>
              <a:graphicFrameLocks noChangeAspect="1"/>
            </p:cNvGraphicFramePr>
            <p:nvPr/>
          </p:nvGraphicFramePr>
          <p:xfrm>
            <a:off x="2514600" y="2372390"/>
            <a:ext cx="14684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4" name="Equation" r:id="rId33" imgW="1091880" imgH="253800" progId="Equation.DSMT4">
                    <p:embed/>
                  </p:oleObj>
                </mc:Choice>
                <mc:Fallback>
                  <p:oleObj name="Equation" r:id="rId33" imgW="1091880" imgH="253800" progId="Equation.DSMT4">
                    <p:embed/>
                    <p:pic>
                      <p:nvPicPr>
                        <p:cNvPr id="0" name="Picture 23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2372390"/>
                          <a:ext cx="14684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3" name="Object 2375"/>
            <p:cNvGraphicFramePr>
              <a:graphicFrameLocks noChangeAspect="1"/>
            </p:cNvGraphicFramePr>
            <p:nvPr/>
          </p:nvGraphicFramePr>
          <p:xfrm>
            <a:off x="2514600" y="2753390"/>
            <a:ext cx="14684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5" name="Equation" r:id="rId35" imgW="1091880" imgH="253800" progId="Equation.DSMT4">
                    <p:embed/>
                  </p:oleObj>
                </mc:Choice>
                <mc:Fallback>
                  <p:oleObj name="Equation" r:id="rId35" imgW="1091880" imgH="253800" progId="Equation.DSMT4">
                    <p:embed/>
                    <p:pic>
                      <p:nvPicPr>
                        <p:cNvPr id="0" name="Picture 23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2753390"/>
                          <a:ext cx="14684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4" name="Object 2376"/>
            <p:cNvGraphicFramePr>
              <a:graphicFrameLocks noChangeAspect="1"/>
            </p:cNvGraphicFramePr>
            <p:nvPr/>
          </p:nvGraphicFramePr>
          <p:xfrm>
            <a:off x="2522538" y="3058190"/>
            <a:ext cx="1452562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6" name="Equation" r:id="rId37" imgW="1079280" imgH="253800" progId="Equation.DSMT4">
                    <p:embed/>
                  </p:oleObj>
                </mc:Choice>
                <mc:Fallback>
                  <p:oleObj name="Equation" r:id="rId37" imgW="1079280" imgH="253800" progId="Equation.DSMT4">
                    <p:embed/>
                    <p:pic>
                      <p:nvPicPr>
                        <p:cNvPr id="0" name="Picture 23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538" y="3058190"/>
                          <a:ext cx="1452562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5" name="Object 2377"/>
            <p:cNvGraphicFramePr>
              <a:graphicFrameLocks noChangeAspect="1"/>
            </p:cNvGraphicFramePr>
            <p:nvPr/>
          </p:nvGraphicFramePr>
          <p:xfrm>
            <a:off x="2557463" y="3362990"/>
            <a:ext cx="14684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7" name="Equation" r:id="rId39" imgW="1091880" imgH="253800" progId="Equation.DSMT4">
                    <p:embed/>
                  </p:oleObj>
                </mc:Choice>
                <mc:Fallback>
                  <p:oleObj name="Equation" r:id="rId39" imgW="1091880" imgH="253800" progId="Equation.DSMT4">
                    <p:embed/>
                    <p:pic>
                      <p:nvPicPr>
                        <p:cNvPr id="0" name="Picture 23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7463" y="3362990"/>
                          <a:ext cx="14684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6" name="Object 2378"/>
            <p:cNvGraphicFramePr>
              <a:graphicFrameLocks noChangeAspect="1"/>
            </p:cNvGraphicFramePr>
            <p:nvPr/>
          </p:nvGraphicFramePr>
          <p:xfrm>
            <a:off x="2565400" y="3667790"/>
            <a:ext cx="1452563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8" name="Equation" r:id="rId41" imgW="1079280" imgH="253800" progId="Equation.DSMT4">
                    <p:embed/>
                  </p:oleObj>
                </mc:Choice>
                <mc:Fallback>
                  <p:oleObj name="Equation" r:id="rId41" imgW="1079280" imgH="253800" progId="Equation.DSMT4">
                    <p:embed/>
                    <p:pic>
                      <p:nvPicPr>
                        <p:cNvPr id="0" name="Picture 23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5400" y="3667790"/>
                          <a:ext cx="1452563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7" name="Object 2379"/>
            <p:cNvGraphicFramePr>
              <a:graphicFrameLocks noChangeAspect="1"/>
            </p:cNvGraphicFramePr>
            <p:nvPr/>
          </p:nvGraphicFramePr>
          <p:xfrm>
            <a:off x="2540000" y="4048790"/>
            <a:ext cx="15017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29" name="Equation" r:id="rId43" imgW="1117440" imgH="253800" progId="Equation.DSMT4">
                    <p:embed/>
                  </p:oleObj>
                </mc:Choice>
                <mc:Fallback>
                  <p:oleObj name="Equation" r:id="rId43" imgW="1117440" imgH="253800" progId="Equation.DSMT4">
                    <p:embed/>
                    <p:pic>
                      <p:nvPicPr>
                        <p:cNvPr id="0" name="Picture 23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0000" y="4048790"/>
                          <a:ext cx="15017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8" name="Object 2380"/>
            <p:cNvGraphicFramePr>
              <a:graphicFrameLocks noChangeAspect="1"/>
            </p:cNvGraphicFramePr>
            <p:nvPr/>
          </p:nvGraphicFramePr>
          <p:xfrm>
            <a:off x="2514600" y="4429790"/>
            <a:ext cx="14684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0" name="Equation" r:id="rId45" imgW="1091880" imgH="253800" progId="Equation.DSMT4">
                    <p:embed/>
                  </p:oleObj>
                </mc:Choice>
                <mc:Fallback>
                  <p:oleObj name="Equation" r:id="rId45" imgW="1091880" imgH="253800" progId="Equation.DSMT4">
                    <p:embed/>
                    <p:pic>
                      <p:nvPicPr>
                        <p:cNvPr id="0" name="Picture 23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4429790"/>
                          <a:ext cx="14684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49" name="Object 2381"/>
            <p:cNvGraphicFramePr>
              <a:graphicFrameLocks noChangeAspect="1"/>
            </p:cNvGraphicFramePr>
            <p:nvPr/>
          </p:nvGraphicFramePr>
          <p:xfrm>
            <a:off x="2514600" y="4734590"/>
            <a:ext cx="1503363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1" name="Equation" r:id="rId47" imgW="1117440" imgH="253800" progId="Equation.DSMT4">
                    <p:embed/>
                  </p:oleObj>
                </mc:Choice>
                <mc:Fallback>
                  <p:oleObj name="Equation" r:id="rId47" imgW="1117440" imgH="253800" progId="Equation.DSMT4">
                    <p:embed/>
                    <p:pic>
                      <p:nvPicPr>
                        <p:cNvPr id="0" name="Picture 23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4734590"/>
                          <a:ext cx="1503363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0" name="Object 2382"/>
            <p:cNvGraphicFramePr>
              <a:graphicFrameLocks noChangeAspect="1"/>
            </p:cNvGraphicFramePr>
            <p:nvPr/>
          </p:nvGraphicFramePr>
          <p:xfrm>
            <a:off x="2471738" y="5115590"/>
            <a:ext cx="14859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2" name="Equation" r:id="rId49" imgW="1104840" imgH="253800" progId="Equation.DSMT4">
                    <p:embed/>
                  </p:oleObj>
                </mc:Choice>
                <mc:Fallback>
                  <p:oleObj name="Equation" r:id="rId49" imgW="1104840" imgH="253800" progId="Equation.DSMT4">
                    <p:embed/>
                    <p:pic>
                      <p:nvPicPr>
                        <p:cNvPr id="0" name="Picture 23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1738" y="5115590"/>
                          <a:ext cx="14859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1" name="Object 2383"/>
            <p:cNvGraphicFramePr>
              <a:graphicFrameLocks noChangeAspect="1"/>
            </p:cNvGraphicFramePr>
            <p:nvPr/>
          </p:nvGraphicFramePr>
          <p:xfrm>
            <a:off x="2540000" y="5496590"/>
            <a:ext cx="15017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3" name="Equation" r:id="rId51" imgW="1117440" imgH="253800" progId="Equation.DSMT4">
                    <p:embed/>
                  </p:oleObj>
                </mc:Choice>
                <mc:Fallback>
                  <p:oleObj name="Equation" r:id="rId51" imgW="1117440" imgH="253800" progId="Equation.DSMT4">
                    <p:embed/>
                    <p:pic>
                      <p:nvPicPr>
                        <p:cNvPr id="0" name="Picture 23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0000" y="5496590"/>
                          <a:ext cx="15017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2" name="Object 2384"/>
            <p:cNvGraphicFramePr>
              <a:graphicFrameLocks noChangeAspect="1"/>
            </p:cNvGraphicFramePr>
            <p:nvPr/>
          </p:nvGraphicFramePr>
          <p:xfrm>
            <a:off x="2557463" y="5953790"/>
            <a:ext cx="1468437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4" name="Equation" r:id="rId53" imgW="1091880" imgH="253800" progId="Equation.DSMT4">
                    <p:embed/>
                  </p:oleObj>
                </mc:Choice>
                <mc:Fallback>
                  <p:oleObj name="Equation" r:id="rId53" imgW="1091880" imgH="253800" progId="Equation.DSMT4">
                    <p:embed/>
                    <p:pic>
                      <p:nvPicPr>
                        <p:cNvPr id="0" name="Picture 23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7463" y="5953790"/>
                          <a:ext cx="1468437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3" name="Object 2385"/>
            <p:cNvGraphicFramePr>
              <a:graphicFrameLocks noChangeAspect="1"/>
            </p:cNvGraphicFramePr>
            <p:nvPr/>
          </p:nvGraphicFramePr>
          <p:xfrm>
            <a:off x="2540000" y="6334790"/>
            <a:ext cx="15017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5" name="Equation" r:id="rId55" imgW="1117440" imgH="253800" progId="Equation.DSMT4">
                    <p:embed/>
                  </p:oleObj>
                </mc:Choice>
                <mc:Fallback>
                  <p:oleObj name="Equation" r:id="rId55" imgW="1117440" imgH="253800" progId="Equation.DSMT4">
                    <p:embed/>
                    <p:pic>
                      <p:nvPicPr>
                        <p:cNvPr id="0" name="Picture 23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0000" y="6334790"/>
                          <a:ext cx="15017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4" name="Object 2386"/>
            <p:cNvGraphicFramePr>
              <a:graphicFrameLocks noChangeAspect="1"/>
            </p:cNvGraphicFramePr>
            <p:nvPr/>
          </p:nvGraphicFramePr>
          <p:xfrm>
            <a:off x="4495800" y="1610390"/>
            <a:ext cx="14859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6" name="Equation" r:id="rId57" imgW="1104840" imgH="253800" progId="Equation.DSMT4">
                    <p:embed/>
                  </p:oleObj>
                </mc:Choice>
                <mc:Fallback>
                  <p:oleObj name="Equation" r:id="rId57" imgW="1104840" imgH="253800" progId="Equation.DSMT4">
                    <p:embed/>
                    <p:pic>
                      <p:nvPicPr>
                        <p:cNvPr id="0" name="Picture 23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5800" y="1610390"/>
                          <a:ext cx="14859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5" name="Object 2387"/>
            <p:cNvGraphicFramePr>
              <a:graphicFrameLocks noChangeAspect="1"/>
            </p:cNvGraphicFramePr>
            <p:nvPr/>
          </p:nvGraphicFramePr>
          <p:xfrm>
            <a:off x="4495800" y="1991390"/>
            <a:ext cx="14859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7" name="Equation" r:id="rId59" imgW="1104840" imgH="253800" progId="Equation.DSMT4">
                    <p:embed/>
                  </p:oleObj>
                </mc:Choice>
                <mc:Fallback>
                  <p:oleObj name="Equation" r:id="rId59" imgW="1104840" imgH="253800" progId="Equation.DSMT4">
                    <p:embed/>
                    <p:pic>
                      <p:nvPicPr>
                        <p:cNvPr id="0" name="Picture 23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5800" y="1991390"/>
                          <a:ext cx="14859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6" name="Object 2388"/>
            <p:cNvGraphicFramePr>
              <a:graphicFrameLocks noChangeAspect="1"/>
            </p:cNvGraphicFramePr>
            <p:nvPr/>
          </p:nvGraphicFramePr>
          <p:xfrm>
            <a:off x="4452938" y="2372390"/>
            <a:ext cx="14859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8" name="Equation" r:id="rId61" imgW="1104840" imgH="253800" progId="Equation.DSMT4">
                    <p:embed/>
                  </p:oleObj>
                </mc:Choice>
                <mc:Fallback>
                  <p:oleObj name="Equation" r:id="rId61" imgW="1104840" imgH="253800" progId="Equation.DSMT4">
                    <p:embed/>
                    <p:pic>
                      <p:nvPicPr>
                        <p:cNvPr id="0" name="Picture 23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52938" y="2372390"/>
                          <a:ext cx="14859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7" name="Object 2389"/>
            <p:cNvGraphicFramePr>
              <a:graphicFrameLocks noChangeAspect="1"/>
            </p:cNvGraphicFramePr>
            <p:nvPr/>
          </p:nvGraphicFramePr>
          <p:xfrm>
            <a:off x="4495800" y="2829590"/>
            <a:ext cx="14859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39" name="Equation" r:id="rId63" imgW="1104840" imgH="253800" progId="Equation.DSMT4">
                    <p:embed/>
                  </p:oleObj>
                </mc:Choice>
                <mc:Fallback>
                  <p:oleObj name="Equation" r:id="rId63" imgW="1104840" imgH="253800" progId="Equation.DSMT4">
                    <p:embed/>
                    <p:pic>
                      <p:nvPicPr>
                        <p:cNvPr id="0" name="Picture 23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5800" y="2829590"/>
                          <a:ext cx="1485900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758" name="Object 2390"/>
            <p:cNvGraphicFramePr>
              <a:graphicFrameLocks noChangeAspect="1"/>
            </p:cNvGraphicFramePr>
            <p:nvPr/>
          </p:nvGraphicFramePr>
          <p:xfrm>
            <a:off x="4546600" y="3210590"/>
            <a:ext cx="1450975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1340" name="Equation" r:id="rId65" imgW="1079280" imgH="253800" progId="Equation.DSMT4">
                    <p:embed/>
                  </p:oleObj>
                </mc:Choice>
                <mc:Fallback>
                  <p:oleObj name="Equation" r:id="rId65" imgW="1079280" imgH="253800" progId="Equation.DSMT4">
                    <p:embed/>
                    <p:pic>
                      <p:nvPicPr>
                        <p:cNvPr id="0" name="Picture 23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6600" y="3210590"/>
                          <a:ext cx="1450975" cy="341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00761" name="Szövegdoboz 34"/>
          <p:cNvSpPr txBox="1">
            <a:spLocks noChangeArrowheads="1"/>
          </p:cNvSpPr>
          <p:nvPr/>
        </p:nvSpPr>
        <p:spPr bwMode="auto">
          <a:xfrm>
            <a:off x="304800" y="7620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u-HU"/>
              <a:t>List of possible error vectors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542</Words>
  <Application>Microsoft Macintosh PowerPoint</Application>
  <PresentationFormat>On-screen Show (4:3)</PresentationFormat>
  <Paragraphs>215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Equation</vt:lpstr>
      <vt:lpstr>Error control coding – binary linear codes</vt:lpstr>
      <vt:lpstr>Developing linear codes</vt:lpstr>
      <vt:lpstr>Message vectors</vt:lpstr>
      <vt:lpstr>The error group for syndrome 001</vt:lpstr>
      <vt:lpstr>Checking the error group property</vt:lpstr>
      <vt:lpstr>Selecting the group leader  (P_b=0.01)</vt:lpstr>
      <vt:lpstr>The syndrome detection table </vt:lpstr>
      <vt:lpstr>Constructing the syndrome decoding table </vt:lpstr>
      <vt:lpstr>E.g.: constructing the syndrome decoding table of a C(5,2) code </vt:lpstr>
      <vt:lpstr>E.g.: constructing the syndrome decoding table of a C(5,2) code </vt:lpstr>
      <vt:lpstr>E.g.: constructing the syndrome decoding table of a C(5,2) code </vt:lpstr>
      <vt:lpstr>E.g.: constructing the syndrome decoding table of a C(5,2) code </vt:lpstr>
      <vt:lpstr>E.g.: constructing the syndrome decoding table of a C(5,2) code </vt:lpstr>
      <vt:lpstr>Constructing the groups and assigning the group leaders</vt:lpstr>
      <vt:lpstr>The syndrome decoding table</vt:lpstr>
      <vt:lpstr>Another way of constructing the error groups </vt:lpstr>
      <vt:lpstr>Example</vt:lpstr>
      <vt:lpstr>Example (cont’)</vt:lpstr>
      <vt:lpstr>Example</vt:lpstr>
      <vt:lpstr>Example</vt:lpstr>
      <vt:lpstr>Example</vt:lpstr>
      <vt:lpstr>Example</vt:lpstr>
      <vt:lpstr>Example</vt:lpstr>
      <vt:lpstr>The syndrome decoding table</vt:lpstr>
      <vt:lpstr>The coding scheme</vt:lpstr>
      <vt:lpstr>The coding scheme</vt:lpstr>
      <vt:lpstr>The standard array </vt:lpstr>
    </vt:vector>
  </TitlesOfParts>
  <Company>Traffic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Station-on-a-Chipset</dc:title>
  <dc:creator>R&amp;D</dc:creator>
  <cp:lastModifiedBy>János Levendovszky</cp:lastModifiedBy>
  <cp:revision>617</cp:revision>
  <cp:lastPrinted>2011-09-12T14:39:10Z</cp:lastPrinted>
  <dcterms:created xsi:type="dcterms:W3CDTF">2002-09-24T06:55:47Z</dcterms:created>
  <dcterms:modified xsi:type="dcterms:W3CDTF">2018-09-27T09:52:51Z</dcterms:modified>
</cp:coreProperties>
</file>