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ppt/embeddings/oleObject76.bin" ContentType="application/vnd.openxmlformats-officedocument.oleObject"/>
  <Override PartName="/ppt/embeddings/oleObject77.bin" ContentType="application/vnd.openxmlformats-officedocument.oleObject"/>
  <Override PartName="/ppt/embeddings/oleObject78.bin" ContentType="application/vnd.openxmlformats-officedocument.oleObject"/>
  <Override PartName="/ppt/embeddings/oleObject79.bin" ContentType="application/vnd.openxmlformats-officedocument.oleObject"/>
  <Override PartName="/ppt/embeddings/oleObject80.bin" ContentType="application/vnd.openxmlformats-officedocument.oleObject"/>
  <Override PartName="/ppt/embeddings/oleObject81.bin" ContentType="application/vnd.openxmlformats-officedocument.oleObject"/>
  <Override PartName="/ppt/embeddings/oleObject82.bin" ContentType="application/vnd.openxmlformats-officedocument.oleObject"/>
  <Override PartName="/ppt/embeddings/oleObject83.bin" ContentType="application/vnd.openxmlformats-officedocument.oleObject"/>
  <Override PartName="/ppt/embeddings/oleObject84.bin" ContentType="application/vnd.openxmlformats-officedocument.oleObject"/>
  <Override PartName="/ppt/embeddings/oleObject85.bin" ContentType="application/vnd.openxmlformats-officedocument.oleObject"/>
  <Override PartName="/ppt/embeddings/oleObject86.bin" ContentType="application/vnd.openxmlformats-officedocument.oleObject"/>
  <Override PartName="/ppt/embeddings/oleObject87.bin" ContentType="application/vnd.openxmlformats-officedocument.oleObject"/>
  <Override PartName="/ppt/embeddings/oleObject88.bin" ContentType="application/vnd.openxmlformats-officedocument.oleObject"/>
  <Override PartName="/ppt/embeddings/oleObject89.bin" ContentType="application/vnd.openxmlformats-officedocument.oleObject"/>
  <Override PartName="/ppt/embeddings/oleObject90.bin" ContentType="application/vnd.openxmlformats-officedocument.oleObject"/>
  <Override PartName="/ppt/embeddings/oleObject91.bin" ContentType="application/vnd.openxmlformats-officedocument.oleObject"/>
  <Override PartName="/ppt/embeddings/oleObject92.bin" ContentType="application/vnd.openxmlformats-officedocument.oleObject"/>
  <Override PartName="/ppt/embeddings/oleObject93.bin" ContentType="application/vnd.openxmlformats-officedocument.oleObject"/>
  <Override PartName="/ppt/embeddings/oleObject94.bin" ContentType="application/vnd.openxmlformats-officedocument.oleObject"/>
  <Override PartName="/ppt/embeddings/oleObject95.bin" ContentType="application/vnd.openxmlformats-officedocument.oleObject"/>
  <Override PartName="/ppt/embeddings/oleObject96.bin" ContentType="application/vnd.openxmlformats-officedocument.oleObject"/>
  <Override PartName="/ppt/embeddings/oleObject97.bin" ContentType="application/vnd.openxmlformats-officedocument.oleObject"/>
  <Override PartName="/ppt/embeddings/oleObject98.bin" ContentType="application/vnd.openxmlformats-officedocument.oleObject"/>
  <Override PartName="/ppt/embeddings/oleObject99.bin" ContentType="application/vnd.openxmlformats-officedocument.oleObject"/>
  <Override PartName="/ppt/embeddings/oleObject100.bin" ContentType="application/vnd.openxmlformats-officedocument.oleObject"/>
  <Override PartName="/ppt/embeddings/oleObject10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90" r:id="rId2"/>
    <p:sldId id="760" r:id="rId3"/>
    <p:sldId id="821" r:id="rId4"/>
    <p:sldId id="822" r:id="rId5"/>
    <p:sldId id="823" r:id="rId6"/>
    <p:sldId id="825" r:id="rId7"/>
    <p:sldId id="826" r:id="rId8"/>
    <p:sldId id="827" r:id="rId9"/>
    <p:sldId id="828" r:id="rId10"/>
    <p:sldId id="829" r:id="rId11"/>
    <p:sldId id="830" r:id="rId12"/>
    <p:sldId id="831" r:id="rId13"/>
    <p:sldId id="837" r:id="rId14"/>
    <p:sldId id="832" r:id="rId15"/>
    <p:sldId id="836" r:id="rId16"/>
    <p:sldId id="799" r:id="rId17"/>
    <p:sldId id="841" r:id="rId18"/>
    <p:sldId id="806" r:id="rId19"/>
    <p:sldId id="758" r:id="rId20"/>
    <p:sldId id="741" r:id="rId21"/>
  </p:sldIdLst>
  <p:sldSz cx="9144000" cy="6858000" type="screen4x3"/>
  <p:notesSz cx="6797675" cy="9926638"/>
  <p:defaultTextStyle>
    <a:defPPr>
      <a:defRPr lang="hu-HU"/>
    </a:defPPr>
    <a:lvl1pPr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8000"/>
    <a:srgbClr val="3366FF"/>
    <a:srgbClr val="81C507"/>
    <a:srgbClr val="FFCCFF"/>
    <a:srgbClr val="3399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Világos stílus 3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Világos stílus 2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63" autoAdjust="0"/>
    <p:restoredTop sz="94747" autoAdjust="0"/>
  </p:normalViewPr>
  <p:slideViewPr>
    <p:cSldViewPr>
      <p:cViewPr varScale="1">
        <p:scale>
          <a:sx n="101" d="100"/>
          <a:sy n="101" d="100"/>
        </p:scale>
        <p:origin x="-8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848" y="-72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46.wmf"/><Relationship Id="rId5" Type="http://schemas.openxmlformats.org/officeDocument/2006/relationships/image" Target="../media/image47.wmf"/><Relationship Id="rId6" Type="http://schemas.openxmlformats.org/officeDocument/2006/relationships/image" Target="../media/image43.wmf"/><Relationship Id="rId7" Type="http://schemas.openxmlformats.org/officeDocument/2006/relationships/image" Target="../media/image27.wmf"/><Relationship Id="rId8" Type="http://schemas.openxmlformats.org/officeDocument/2006/relationships/image" Target="../media/image48.wmf"/><Relationship Id="rId9" Type="http://schemas.openxmlformats.org/officeDocument/2006/relationships/image" Target="../media/image49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46.wmf"/><Relationship Id="rId5" Type="http://schemas.openxmlformats.org/officeDocument/2006/relationships/image" Target="../media/image50.wmf"/><Relationship Id="rId6" Type="http://schemas.openxmlformats.org/officeDocument/2006/relationships/image" Target="../media/image51.wmf"/><Relationship Id="rId7" Type="http://schemas.openxmlformats.org/officeDocument/2006/relationships/image" Target="../media/image27.wmf"/><Relationship Id="rId8" Type="http://schemas.openxmlformats.org/officeDocument/2006/relationships/image" Target="../media/image52.wmf"/><Relationship Id="rId9" Type="http://schemas.openxmlformats.org/officeDocument/2006/relationships/image" Target="../media/image53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4" Type="http://schemas.openxmlformats.org/officeDocument/2006/relationships/image" Target="../media/image57.wmf"/><Relationship Id="rId5" Type="http://schemas.openxmlformats.org/officeDocument/2006/relationships/image" Target="../media/image58.wmf"/><Relationship Id="rId6" Type="http://schemas.openxmlformats.org/officeDocument/2006/relationships/image" Target="../media/image59.wmf"/><Relationship Id="rId7" Type="http://schemas.openxmlformats.org/officeDocument/2006/relationships/image" Target="../media/image60.wmf"/><Relationship Id="rId8" Type="http://schemas.openxmlformats.org/officeDocument/2006/relationships/image" Target="../media/image61.wmf"/><Relationship Id="rId1" Type="http://schemas.openxmlformats.org/officeDocument/2006/relationships/image" Target="../media/image54.wmf"/><Relationship Id="rId2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Relationship Id="rId2" Type="http://schemas.openxmlformats.org/officeDocument/2006/relationships/image" Target="../media/image6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4" Type="http://schemas.openxmlformats.org/officeDocument/2006/relationships/image" Target="../media/image67.wmf"/><Relationship Id="rId5" Type="http://schemas.openxmlformats.org/officeDocument/2006/relationships/image" Target="../media/image68.wmf"/><Relationship Id="rId6" Type="http://schemas.openxmlformats.org/officeDocument/2006/relationships/image" Target="../media/image54.wmf"/><Relationship Id="rId1" Type="http://schemas.openxmlformats.org/officeDocument/2006/relationships/image" Target="../media/image64.wmf"/><Relationship Id="rId2" Type="http://schemas.openxmlformats.org/officeDocument/2006/relationships/image" Target="../media/image6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4" Type="http://schemas.openxmlformats.org/officeDocument/2006/relationships/image" Target="../media/image71.wmf"/><Relationship Id="rId5" Type="http://schemas.openxmlformats.org/officeDocument/2006/relationships/image" Target="../media/image72.wmf"/><Relationship Id="rId1" Type="http://schemas.openxmlformats.org/officeDocument/2006/relationships/image" Target="../media/image54.wmf"/><Relationship Id="rId2" Type="http://schemas.openxmlformats.org/officeDocument/2006/relationships/image" Target="../media/image6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Relationship Id="rId3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image" Target="../media/image17.wmf"/><Relationship Id="rId6" Type="http://schemas.openxmlformats.org/officeDocument/2006/relationships/image" Target="../media/image18.wmf"/><Relationship Id="rId7" Type="http://schemas.openxmlformats.org/officeDocument/2006/relationships/image" Target="../media/image19.wmf"/><Relationship Id="rId8" Type="http://schemas.openxmlformats.org/officeDocument/2006/relationships/image" Target="../media/image20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5" Type="http://schemas.openxmlformats.org/officeDocument/2006/relationships/image" Target="../media/image25.wmf"/><Relationship Id="rId6" Type="http://schemas.openxmlformats.org/officeDocument/2006/relationships/image" Target="../media/image26.wmf"/><Relationship Id="rId7" Type="http://schemas.openxmlformats.org/officeDocument/2006/relationships/image" Target="../media/image27.wmf"/><Relationship Id="rId8" Type="http://schemas.openxmlformats.org/officeDocument/2006/relationships/image" Target="../media/image28.wmf"/><Relationship Id="rId9" Type="http://schemas.openxmlformats.org/officeDocument/2006/relationships/image" Target="../media/image29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26.wmf"/><Relationship Id="rId7" Type="http://schemas.openxmlformats.org/officeDocument/2006/relationships/image" Target="../media/image27.wmf"/><Relationship Id="rId8" Type="http://schemas.openxmlformats.org/officeDocument/2006/relationships/image" Target="../media/image32.wmf"/><Relationship Id="rId9" Type="http://schemas.openxmlformats.org/officeDocument/2006/relationships/image" Target="../media/image33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30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27.wmf"/><Relationship Id="rId8" Type="http://schemas.openxmlformats.org/officeDocument/2006/relationships/image" Target="../media/image36.wmf"/><Relationship Id="rId9" Type="http://schemas.openxmlformats.org/officeDocument/2006/relationships/image" Target="../media/image37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30.wmf"/><Relationship Id="rId5" Type="http://schemas.openxmlformats.org/officeDocument/2006/relationships/image" Target="../media/image38.wmf"/><Relationship Id="rId6" Type="http://schemas.openxmlformats.org/officeDocument/2006/relationships/image" Target="../media/image39.wmf"/><Relationship Id="rId7" Type="http://schemas.openxmlformats.org/officeDocument/2006/relationships/image" Target="../media/image27.wmf"/><Relationship Id="rId8" Type="http://schemas.openxmlformats.org/officeDocument/2006/relationships/image" Target="../media/image40.wmf"/><Relationship Id="rId9" Type="http://schemas.openxmlformats.org/officeDocument/2006/relationships/image" Target="../media/image41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30.wmf"/><Relationship Id="rId5" Type="http://schemas.openxmlformats.org/officeDocument/2006/relationships/image" Target="../media/image42.wmf"/><Relationship Id="rId6" Type="http://schemas.openxmlformats.org/officeDocument/2006/relationships/image" Target="../media/image43.wmf"/><Relationship Id="rId7" Type="http://schemas.openxmlformats.org/officeDocument/2006/relationships/image" Target="../media/image27.wmf"/><Relationship Id="rId8" Type="http://schemas.openxmlformats.org/officeDocument/2006/relationships/image" Target="../media/image44.wmf"/><Relationship Id="rId9" Type="http://schemas.openxmlformats.org/officeDocument/2006/relationships/image" Target="../media/image45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06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9CA83D-54B2-43C8-9D0F-64B51A79B26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351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hu-HU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hu-HU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/>
            </a:lvl1pPr>
          </a:lstStyle>
          <a:p>
            <a:endParaRPr lang="hu-HU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02F56810-DCA4-409A-A6F0-3E17BE7D408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362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7E175-BFA3-4989-869D-171ECCBE8F2F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3505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6F76A-FCB4-4F80-8846-5BFDE8300D79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671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4EA65-9217-4C0D-BB3D-2B1BBA292866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7223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F00F92-B7F2-4B62-86D7-13879446C822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45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35E0C-138F-4653-B223-4719A6824C31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93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14849-F465-41EA-A664-CAD006D245E0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548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803E2-1D02-4160-9D7A-C156D7E45C22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31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DA678-79BD-43F7-AFB8-CA76491B1C78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603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1649A-581A-464E-9BED-D14E9EF74985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783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67DAA-B0B8-4DFD-9976-E13B8BC43A1F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689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722DF-2B0C-490E-BC50-BF26920E0C1F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762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E1070-BB5C-4560-B541-0F6CC1940348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283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FFCC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1E2BE713-D82B-4FB8-8973-483D9BD7E4F1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6.bin"/><Relationship Id="rId20" Type="http://schemas.openxmlformats.org/officeDocument/2006/relationships/image" Target="../media/image41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47.bin"/><Relationship Id="rId12" Type="http://schemas.openxmlformats.org/officeDocument/2006/relationships/image" Target="../media/image38.wmf"/><Relationship Id="rId13" Type="http://schemas.openxmlformats.org/officeDocument/2006/relationships/oleObject" Target="../embeddings/oleObject48.bin"/><Relationship Id="rId14" Type="http://schemas.openxmlformats.org/officeDocument/2006/relationships/image" Target="../media/image39.wmf"/><Relationship Id="rId15" Type="http://schemas.openxmlformats.org/officeDocument/2006/relationships/oleObject" Target="../embeddings/oleObject49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50.bin"/><Relationship Id="rId18" Type="http://schemas.openxmlformats.org/officeDocument/2006/relationships/image" Target="../media/image40.wmf"/><Relationship Id="rId19" Type="http://schemas.openxmlformats.org/officeDocument/2006/relationships/oleObject" Target="../embeddings/oleObject51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43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44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45.bin"/><Relationship Id="rId8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5.bin"/><Relationship Id="rId20" Type="http://schemas.openxmlformats.org/officeDocument/2006/relationships/image" Target="../media/image45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56.bin"/><Relationship Id="rId12" Type="http://schemas.openxmlformats.org/officeDocument/2006/relationships/image" Target="../media/image42.wmf"/><Relationship Id="rId13" Type="http://schemas.openxmlformats.org/officeDocument/2006/relationships/oleObject" Target="../embeddings/oleObject57.bin"/><Relationship Id="rId14" Type="http://schemas.openxmlformats.org/officeDocument/2006/relationships/image" Target="../media/image43.wmf"/><Relationship Id="rId15" Type="http://schemas.openxmlformats.org/officeDocument/2006/relationships/oleObject" Target="../embeddings/oleObject58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59.bin"/><Relationship Id="rId18" Type="http://schemas.openxmlformats.org/officeDocument/2006/relationships/image" Target="../media/image44.wmf"/><Relationship Id="rId19" Type="http://schemas.openxmlformats.org/officeDocument/2006/relationships/oleObject" Target="../embeddings/oleObject60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52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53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54.bin"/><Relationship Id="rId8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4.bin"/><Relationship Id="rId20" Type="http://schemas.openxmlformats.org/officeDocument/2006/relationships/image" Target="../media/image49.wmf"/><Relationship Id="rId10" Type="http://schemas.openxmlformats.org/officeDocument/2006/relationships/image" Target="../media/image46.wmf"/><Relationship Id="rId11" Type="http://schemas.openxmlformats.org/officeDocument/2006/relationships/oleObject" Target="../embeddings/oleObject65.bin"/><Relationship Id="rId12" Type="http://schemas.openxmlformats.org/officeDocument/2006/relationships/image" Target="../media/image47.wmf"/><Relationship Id="rId13" Type="http://schemas.openxmlformats.org/officeDocument/2006/relationships/oleObject" Target="../embeddings/oleObject66.bin"/><Relationship Id="rId14" Type="http://schemas.openxmlformats.org/officeDocument/2006/relationships/image" Target="../media/image43.wmf"/><Relationship Id="rId15" Type="http://schemas.openxmlformats.org/officeDocument/2006/relationships/oleObject" Target="../embeddings/oleObject67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68.bin"/><Relationship Id="rId18" Type="http://schemas.openxmlformats.org/officeDocument/2006/relationships/image" Target="../media/image48.wmf"/><Relationship Id="rId19" Type="http://schemas.openxmlformats.org/officeDocument/2006/relationships/oleObject" Target="../embeddings/oleObject69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61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62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63.bin"/><Relationship Id="rId8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3.bin"/><Relationship Id="rId20" Type="http://schemas.openxmlformats.org/officeDocument/2006/relationships/image" Target="../media/image53.wmf"/><Relationship Id="rId10" Type="http://schemas.openxmlformats.org/officeDocument/2006/relationships/image" Target="../media/image46.wmf"/><Relationship Id="rId11" Type="http://schemas.openxmlformats.org/officeDocument/2006/relationships/oleObject" Target="../embeddings/oleObject74.bin"/><Relationship Id="rId12" Type="http://schemas.openxmlformats.org/officeDocument/2006/relationships/image" Target="../media/image50.wmf"/><Relationship Id="rId13" Type="http://schemas.openxmlformats.org/officeDocument/2006/relationships/oleObject" Target="../embeddings/oleObject75.bin"/><Relationship Id="rId14" Type="http://schemas.openxmlformats.org/officeDocument/2006/relationships/image" Target="../media/image51.wmf"/><Relationship Id="rId15" Type="http://schemas.openxmlformats.org/officeDocument/2006/relationships/oleObject" Target="../embeddings/oleObject76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77.bin"/><Relationship Id="rId18" Type="http://schemas.openxmlformats.org/officeDocument/2006/relationships/image" Target="../media/image52.wmf"/><Relationship Id="rId19" Type="http://schemas.openxmlformats.org/officeDocument/2006/relationships/oleObject" Target="../embeddings/oleObject78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70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71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72.bin"/><Relationship Id="rId8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3.bin"/><Relationship Id="rId12" Type="http://schemas.openxmlformats.org/officeDocument/2006/relationships/image" Target="../media/image58.wmf"/><Relationship Id="rId13" Type="http://schemas.openxmlformats.org/officeDocument/2006/relationships/oleObject" Target="../embeddings/oleObject84.bin"/><Relationship Id="rId14" Type="http://schemas.openxmlformats.org/officeDocument/2006/relationships/image" Target="../media/image59.wmf"/><Relationship Id="rId15" Type="http://schemas.openxmlformats.org/officeDocument/2006/relationships/oleObject" Target="../embeddings/oleObject85.bin"/><Relationship Id="rId16" Type="http://schemas.openxmlformats.org/officeDocument/2006/relationships/image" Target="../media/image60.wmf"/><Relationship Id="rId17" Type="http://schemas.openxmlformats.org/officeDocument/2006/relationships/oleObject" Target="../embeddings/oleObject86.bin"/><Relationship Id="rId18" Type="http://schemas.openxmlformats.org/officeDocument/2006/relationships/image" Target="../media/image61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79.bin"/><Relationship Id="rId4" Type="http://schemas.openxmlformats.org/officeDocument/2006/relationships/image" Target="../media/image54.wmf"/><Relationship Id="rId5" Type="http://schemas.openxmlformats.org/officeDocument/2006/relationships/oleObject" Target="../embeddings/oleObject80.bin"/><Relationship Id="rId6" Type="http://schemas.openxmlformats.org/officeDocument/2006/relationships/image" Target="../media/image55.wmf"/><Relationship Id="rId7" Type="http://schemas.openxmlformats.org/officeDocument/2006/relationships/oleObject" Target="../embeddings/oleObject81.bin"/><Relationship Id="rId8" Type="http://schemas.openxmlformats.org/officeDocument/2006/relationships/image" Target="../media/image56.wmf"/><Relationship Id="rId9" Type="http://schemas.openxmlformats.org/officeDocument/2006/relationships/oleObject" Target="../embeddings/oleObject82.bin"/><Relationship Id="rId10" Type="http://schemas.openxmlformats.org/officeDocument/2006/relationships/image" Target="../media/image5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4" Type="http://schemas.openxmlformats.org/officeDocument/2006/relationships/image" Target="../media/image62.wmf"/><Relationship Id="rId5" Type="http://schemas.openxmlformats.org/officeDocument/2006/relationships/oleObject" Target="../embeddings/oleObject88.bin"/><Relationship Id="rId6" Type="http://schemas.openxmlformats.org/officeDocument/2006/relationships/image" Target="../media/image63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3.bin"/><Relationship Id="rId12" Type="http://schemas.openxmlformats.org/officeDocument/2006/relationships/image" Target="../media/image68.wmf"/><Relationship Id="rId13" Type="http://schemas.openxmlformats.org/officeDocument/2006/relationships/oleObject" Target="../embeddings/oleObject94.bin"/><Relationship Id="rId14" Type="http://schemas.openxmlformats.org/officeDocument/2006/relationships/image" Target="../media/image54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89.bin"/><Relationship Id="rId4" Type="http://schemas.openxmlformats.org/officeDocument/2006/relationships/image" Target="../media/image64.wmf"/><Relationship Id="rId5" Type="http://schemas.openxmlformats.org/officeDocument/2006/relationships/oleObject" Target="../embeddings/oleObject90.bin"/><Relationship Id="rId6" Type="http://schemas.openxmlformats.org/officeDocument/2006/relationships/image" Target="../media/image65.wmf"/><Relationship Id="rId7" Type="http://schemas.openxmlformats.org/officeDocument/2006/relationships/oleObject" Target="../embeddings/oleObject91.bin"/><Relationship Id="rId8" Type="http://schemas.openxmlformats.org/officeDocument/2006/relationships/image" Target="../media/image66.wmf"/><Relationship Id="rId9" Type="http://schemas.openxmlformats.org/officeDocument/2006/relationships/oleObject" Target="../embeddings/oleObject92.bin"/><Relationship Id="rId10" Type="http://schemas.openxmlformats.org/officeDocument/2006/relationships/image" Target="../media/image67.wmf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9.bin"/><Relationship Id="rId12" Type="http://schemas.openxmlformats.org/officeDocument/2006/relationships/image" Target="../media/image72.wmf"/><Relationship Id="rId13" Type="http://schemas.openxmlformats.org/officeDocument/2006/relationships/oleObject" Target="../embeddings/oleObject100.bin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95.bin"/><Relationship Id="rId4" Type="http://schemas.openxmlformats.org/officeDocument/2006/relationships/image" Target="../media/image54.wmf"/><Relationship Id="rId5" Type="http://schemas.openxmlformats.org/officeDocument/2006/relationships/oleObject" Target="../embeddings/oleObject96.bin"/><Relationship Id="rId6" Type="http://schemas.openxmlformats.org/officeDocument/2006/relationships/image" Target="../media/image69.wmf"/><Relationship Id="rId7" Type="http://schemas.openxmlformats.org/officeDocument/2006/relationships/oleObject" Target="../embeddings/oleObject97.bin"/><Relationship Id="rId8" Type="http://schemas.openxmlformats.org/officeDocument/2006/relationships/image" Target="../media/image70.wmf"/><Relationship Id="rId9" Type="http://schemas.openxmlformats.org/officeDocument/2006/relationships/oleObject" Target="../embeddings/oleObject98.bin"/><Relationship Id="rId10" Type="http://schemas.openxmlformats.org/officeDocument/2006/relationships/image" Target="../media/image7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4" Type="http://schemas.openxmlformats.org/officeDocument/2006/relationships/image" Target="../media/image66.wmf"/><Relationship Id="rId5" Type="http://schemas.openxmlformats.org/officeDocument/2006/relationships/image" Target="../media/image73.png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11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13" Type="http://schemas.openxmlformats.org/officeDocument/2006/relationships/oleObject" Target="../embeddings/oleObject13.bin"/><Relationship Id="rId14" Type="http://schemas.openxmlformats.org/officeDocument/2006/relationships/image" Target="../media/image18.wmf"/><Relationship Id="rId15" Type="http://schemas.openxmlformats.org/officeDocument/2006/relationships/oleObject" Target="../embeddings/oleObject14.bin"/><Relationship Id="rId16" Type="http://schemas.openxmlformats.org/officeDocument/2006/relationships/image" Target="../media/image19.wmf"/><Relationship Id="rId17" Type="http://schemas.openxmlformats.org/officeDocument/2006/relationships/oleObject" Target="../embeddings/oleObject15.bin"/><Relationship Id="rId18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8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5.wmf"/><Relationship Id="rId9" Type="http://schemas.openxmlformats.org/officeDocument/2006/relationships/oleObject" Target="../embeddings/oleObject11.bin"/><Relationship Id="rId10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.bin"/><Relationship Id="rId20" Type="http://schemas.openxmlformats.org/officeDocument/2006/relationships/image" Target="../media/image29.wmf"/><Relationship Id="rId10" Type="http://schemas.openxmlformats.org/officeDocument/2006/relationships/image" Target="../media/image24.wmf"/><Relationship Id="rId11" Type="http://schemas.openxmlformats.org/officeDocument/2006/relationships/oleObject" Target="../embeddings/oleObject20.bin"/><Relationship Id="rId12" Type="http://schemas.openxmlformats.org/officeDocument/2006/relationships/image" Target="../media/image25.wmf"/><Relationship Id="rId13" Type="http://schemas.openxmlformats.org/officeDocument/2006/relationships/oleObject" Target="../embeddings/oleObject21.bin"/><Relationship Id="rId14" Type="http://schemas.openxmlformats.org/officeDocument/2006/relationships/image" Target="../media/image26.wmf"/><Relationship Id="rId15" Type="http://schemas.openxmlformats.org/officeDocument/2006/relationships/oleObject" Target="../embeddings/oleObject22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23.bin"/><Relationship Id="rId18" Type="http://schemas.openxmlformats.org/officeDocument/2006/relationships/image" Target="../media/image28.wmf"/><Relationship Id="rId19" Type="http://schemas.openxmlformats.org/officeDocument/2006/relationships/oleObject" Target="../embeddings/oleObject2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6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20" Type="http://schemas.openxmlformats.org/officeDocument/2006/relationships/image" Target="../media/image33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29.bin"/><Relationship Id="rId12" Type="http://schemas.openxmlformats.org/officeDocument/2006/relationships/image" Target="../media/image31.wmf"/><Relationship Id="rId13" Type="http://schemas.openxmlformats.org/officeDocument/2006/relationships/oleObject" Target="../embeddings/oleObject30.bin"/><Relationship Id="rId14" Type="http://schemas.openxmlformats.org/officeDocument/2006/relationships/image" Target="../media/image26.wmf"/><Relationship Id="rId15" Type="http://schemas.openxmlformats.org/officeDocument/2006/relationships/oleObject" Target="../embeddings/oleObject31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32.bin"/><Relationship Id="rId18" Type="http://schemas.openxmlformats.org/officeDocument/2006/relationships/image" Target="../media/image32.wmf"/><Relationship Id="rId19" Type="http://schemas.openxmlformats.org/officeDocument/2006/relationships/oleObject" Target="../embeddings/oleObject33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25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26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27.bin"/><Relationship Id="rId8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7.bin"/><Relationship Id="rId20" Type="http://schemas.openxmlformats.org/officeDocument/2006/relationships/image" Target="../media/image37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38.bin"/><Relationship Id="rId12" Type="http://schemas.openxmlformats.org/officeDocument/2006/relationships/image" Target="../media/image34.wmf"/><Relationship Id="rId13" Type="http://schemas.openxmlformats.org/officeDocument/2006/relationships/oleObject" Target="../embeddings/oleObject39.bin"/><Relationship Id="rId14" Type="http://schemas.openxmlformats.org/officeDocument/2006/relationships/image" Target="../media/image35.wmf"/><Relationship Id="rId15" Type="http://schemas.openxmlformats.org/officeDocument/2006/relationships/oleObject" Target="../embeddings/oleObject40.bin"/><Relationship Id="rId16" Type="http://schemas.openxmlformats.org/officeDocument/2006/relationships/image" Target="../media/image27.wmf"/><Relationship Id="rId17" Type="http://schemas.openxmlformats.org/officeDocument/2006/relationships/oleObject" Target="../embeddings/oleObject41.bin"/><Relationship Id="rId18" Type="http://schemas.openxmlformats.org/officeDocument/2006/relationships/image" Target="../media/image36.wmf"/><Relationship Id="rId19" Type="http://schemas.openxmlformats.org/officeDocument/2006/relationships/oleObject" Target="../embeddings/oleObject42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34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35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36.bin"/><Relationship Id="rId8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hu-HU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Error</a:t>
            </a: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control</a:t>
            </a: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coding</a:t>
            </a: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for</a:t>
            </a: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wireless communication</a:t>
            </a:r>
            <a:r>
              <a:rPr lang="hu-H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u-HU" sz="4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technologies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524000"/>
            <a:ext cx="7315200" cy="990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hu-HU" sz="2800" dirty="0" err="1" smtClean="0"/>
              <a:t>Background</a:t>
            </a:r>
            <a:r>
              <a:rPr lang="hu-HU" sz="2800" dirty="0" smtClean="0"/>
              <a:t> </a:t>
            </a:r>
            <a:r>
              <a:rPr lang="hu-HU" sz="2800" dirty="0" err="1" smtClean="0"/>
              <a:t>material</a:t>
            </a:r>
            <a:r>
              <a:rPr lang="hu-HU" sz="2800" dirty="0" smtClean="0"/>
              <a:t> </a:t>
            </a:r>
            <a:r>
              <a:rPr lang="hu-HU" sz="2800" dirty="0" err="1" smtClean="0"/>
              <a:t>for</a:t>
            </a:r>
            <a:r>
              <a:rPr lang="hu-HU" sz="2800" dirty="0" smtClean="0"/>
              <a:t> Hamming </a:t>
            </a:r>
            <a:r>
              <a:rPr lang="hu-HU" sz="2800" dirty="0" err="1" smtClean="0"/>
              <a:t>codes</a:t>
            </a:r>
            <a:endParaRPr lang="en-US" sz="2800" dirty="0"/>
          </a:p>
        </p:txBody>
      </p:sp>
      <p:pic>
        <p:nvPicPr>
          <p:cNvPr id="40858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67200"/>
            <a:ext cx="39608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8581" name="Text Box 5"/>
          <p:cNvSpPr txBox="1">
            <a:spLocks noChangeArrowheads="1"/>
          </p:cNvSpPr>
          <p:nvPr/>
        </p:nvSpPr>
        <p:spPr bwMode="auto">
          <a:xfrm>
            <a:off x="762000" y="57150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FIT &amp; Budapest University of Technology and Economics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457200" y="4343400"/>
            <a:ext cx="3611563" cy="1096963"/>
            <a:chOff x="360" y="1311"/>
            <a:chExt cx="2275" cy="691"/>
          </a:xfrm>
        </p:grpSpPr>
        <p:pic>
          <p:nvPicPr>
            <p:cNvPr id="408625" name="Picture 7" descr="Florida Tech Se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" y="1311"/>
              <a:ext cx="1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626" name="Picture 8" descr="leftmiddlelogo2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" y="1600"/>
              <a:ext cx="18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627" name="Picture 9" descr="Florida Institute of Technology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" y="1599"/>
              <a:ext cx="2088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628" name="Picture 10" descr="Florida Tech Sea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" y="1808"/>
              <a:ext cx="1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629" name="Picture 11" descr="headerbottom2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" y="1810"/>
              <a:ext cx="59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8630" name="Picture 6" descr="Florida Tech Sea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" y="1312"/>
              <a:ext cx="1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08631" name="Text Box 55"/>
          <p:cNvSpPr txBox="1">
            <a:spLocks noChangeArrowheads="1"/>
          </p:cNvSpPr>
          <p:nvPr/>
        </p:nvSpPr>
        <p:spPr bwMode="auto">
          <a:xfrm>
            <a:off x="533400" y="3200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1"/>
              <a:t>EU-USA Atlantis Programme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291981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0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664626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1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934351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2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558692"/>
              </p:ext>
            </p:extLst>
          </p:nvPr>
        </p:nvGraphicFramePr>
        <p:xfrm>
          <a:off x="1382713" y="190023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3" name="Equation" r:id="rId9" imgW="88560" imgH="164880" progId="Equation.DSMT4">
                  <p:embed/>
                </p:oleObj>
              </mc:Choice>
              <mc:Fallback>
                <p:oleObj name="Equation" r:id="rId9" imgW="88560" imgH="1648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190023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378115"/>
              </p:ext>
            </p:extLst>
          </p:nvPr>
        </p:nvGraphicFramePr>
        <p:xfrm>
          <a:off x="1392238" y="2428875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4" name="Equation" r:id="rId11" imgW="88560" imgH="164880" progId="Equation.DSMT4">
                  <p:embed/>
                </p:oleObj>
              </mc:Choice>
              <mc:Fallback>
                <p:oleObj name="Equation" r:id="rId11" imgW="88560" imgH="1648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2428875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87038"/>
              </p:ext>
            </p:extLst>
          </p:nvPr>
        </p:nvGraphicFramePr>
        <p:xfrm>
          <a:off x="1385888" y="294798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5" name="Equation" r:id="rId13" imgW="88560" imgH="164880" progId="Equation.DSMT4">
                  <p:embed/>
                </p:oleObj>
              </mc:Choice>
              <mc:Fallback>
                <p:oleObj name="Equation" r:id="rId13" imgW="88560" imgH="1648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94798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223566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6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505793"/>
              </p:ext>
            </p:extLst>
          </p:nvPr>
        </p:nvGraphicFramePr>
        <p:xfrm>
          <a:off x="258763" y="5164138"/>
          <a:ext cx="14414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7" name="Equation" r:id="rId17" imgW="711000" imgH="228600" progId="Equation.DSMT4">
                  <p:embed/>
                </p:oleObj>
              </mc:Choice>
              <mc:Fallback>
                <p:oleObj name="Equation" r:id="rId17" imgW="7110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3" y="5164138"/>
                        <a:ext cx="14414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624026"/>
              </p:ext>
            </p:extLst>
          </p:nvPr>
        </p:nvGraphicFramePr>
        <p:xfrm>
          <a:off x="2005013" y="381000"/>
          <a:ext cx="1304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78" name="Equation" r:id="rId19" imgW="723600" imgH="253800" progId="Equation.DSMT4">
                  <p:embed/>
                </p:oleObj>
              </mc:Choice>
              <mc:Fallback>
                <p:oleObj name="Equation" r:id="rId19" imgW="72360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381000"/>
                        <a:ext cx="13049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76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46357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4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359912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5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8380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6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246916"/>
              </p:ext>
            </p:extLst>
          </p:nvPr>
        </p:nvGraphicFramePr>
        <p:xfrm>
          <a:off x="1382713" y="190023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7" name="Equation" r:id="rId9" imgW="88560" imgH="164880" progId="Equation.DSMT4">
                  <p:embed/>
                </p:oleObj>
              </mc:Choice>
              <mc:Fallback>
                <p:oleObj name="Equation" r:id="rId9" imgW="88560" imgH="1648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190023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226576"/>
              </p:ext>
            </p:extLst>
          </p:nvPr>
        </p:nvGraphicFramePr>
        <p:xfrm>
          <a:off x="1373188" y="2422525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8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422525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76584"/>
              </p:ext>
            </p:extLst>
          </p:nvPr>
        </p:nvGraphicFramePr>
        <p:xfrm>
          <a:off x="1366838" y="294163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99"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94163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960566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00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962166"/>
              </p:ext>
            </p:extLst>
          </p:nvPr>
        </p:nvGraphicFramePr>
        <p:xfrm>
          <a:off x="246063" y="5164138"/>
          <a:ext cx="14668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01" name="Equation" r:id="rId17" imgW="723600" imgH="228600" progId="Equation.DSMT4">
                  <p:embed/>
                </p:oleObj>
              </mc:Choice>
              <mc:Fallback>
                <p:oleObj name="Equation" r:id="rId17" imgW="7236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5164138"/>
                        <a:ext cx="14668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428050"/>
              </p:ext>
            </p:extLst>
          </p:nvPr>
        </p:nvGraphicFramePr>
        <p:xfrm>
          <a:off x="1993900" y="381000"/>
          <a:ext cx="13287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02" name="Equation" r:id="rId19" imgW="736560" imgH="253800" progId="Equation.DSMT4">
                  <p:embed/>
                </p:oleObj>
              </mc:Choice>
              <mc:Fallback>
                <p:oleObj name="Equation" r:id="rId19" imgW="73656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381000"/>
                        <a:ext cx="132873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387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081694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18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2600153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19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873999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0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359148"/>
              </p:ext>
            </p:extLst>
          </p:nvPr>
        </p:nvGraphicFramePr>
        <p:xfrm>
          <a:off x="1363663" y="189388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1" name="Equation" r:id="rId9" imgW="126720" imgH="177480" progId="Equation.DSMT4">
                  <p:embed/>
                </p:oleObj>
              </mc:Choice>
              <mc:Fallback>
                <p:oleObj name="Equation" r:id="rId9" imgW="126720" imgH="177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3" y="189388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150026"/>
              </p:ext>
            </p:extLst>
          </p:nvPr>
        </p:nvGraphicFramePr>
        <p:xfrm>
          <a:off x="1392238" y="2428875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2" name="Equation" r:id="rId11" imgW="88560" imgH="164880" progId="Equation.DSMT4">
                  <p:embed/>
                </p:oleObj>
              </mc:Choice>
              <mc:Fallback>
                <p:oleObj name="Equation" r:id="rId11" imgW="88560" imgH="1648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2428875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642633"/>
              </p:ext>
            </p:extLst>
          </p:nvPr>
        </p:nvGraphicFramePr>
        <p:xfrm>
          <a:off x="1366838" y="294163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3"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94163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324185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4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189446"/>
              </p:ext>
            </p:extLst>
          </p:nvPr>
        </p:nvGraphicFramePr>
        <p:xfrm>
          <a:off x="233363" y="5164138"/>
          <a:ext cx="14922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5" name="Equation" r:id="rId17" imgW="736560" imgH="228600" progId="Equation.DSMT4">
                  <p:embed/>
                </p:oleObj>
              </mc:Choice>
              <mc:Fallback>
                <p:oleObj name="Equation" r:id="rId17" imgW="73656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5164138"/>
                        <a:ext cx="14922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025997"/>
              </p:ext>
            </p:extLst>
          </p:nvPr>
        </p:nvGraphicFramePr>
        <p:xfrm>
          <a:off x="1982788" y="381000"/>
          <a:ext cx="13509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26" name="Equation" r:id="rId19" imgW="749160" imgH="253800" progId="Equation.DSMT4">
                  <p:embed/>
                </p:oleObj>
              </mc:Choice>
              <mc:Fallback>
                <p:oleObj name="Equation" r:id="rId19" imgW="74916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2788" y="381000"/>
                        <a:ext cx="13509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307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694106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2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661030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3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770590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4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149897"/>
              </p:ext>
            </p:extLst>
          </p:nvPr>
        </p:nvGraphicFramePr>
        <p:xfrm>
          <a:off x="1363663" y="189388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5" name="Equation" r:id="rId9" imgW="126720" imgH="177480" progId="Equation.DSMT4">
                  <p:embed/>
                </p:oleObj>
              </mc:Choice>
              <mc:Fallback>
                <p:oleObj name="Equation" r:id="rId9" imgW="126720" imgH="177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3" y="189388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502363"/>
              </p:ext>
            </p:extLst>
          </p:nvPr>
        </p:nvGraphicFramePr>
        <p:xfrm>
          <a:off x="1373188" y="2422525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6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422525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207274"/>
              </p:ext>
            </p:extLst>
          </p:nvPr>
        </p:nvGraphicFramePr>
        <p:xfrm>
          <a:off x="1385888" y="294798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7" name="Equation" r:id="rId13" imgW="88560" imgH="164880" progId="Equation.DSMT4">
                  <p:embed/>
                </p:oleObj>
              </mc:Choice>
              <mc:Fallback>
                <p:oleObj name="Equation" r:id="rId13" imgW="88560" imgH="1648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94798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337425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8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49792"/>
              </p:ext>
            </p:extLst>
          </p:nvPr>
        </p:nvGraphicFramePr>
        <p:xfrm>
          <a:off x="246063" y="5164138"/>
          <a:ext cx="14668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49" name="Equation" r:id="rId17" imgW="723600" imgH="228600" progId="Equation.DSMT4">
                  <p:embed/>
                </p:oleObj>
              </mc:Choice>
              <mc:Fallback>
                <p:oleObj name="Equation" r:id="rId17" imgW="7236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5164138"/>
                        <a:ext cx="14668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186722"/>
              </p:ext>
            </p:extLst>
          </p:nvPr>
        </p:nvGraphicFramePr>
        <p:xfrm>
          <a:off x="1993900" y="381000"/>
          <a:ext cx="1327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50" name="Equation" r:id="rId19" imgW="736560" imgH="253800" progId="Equation.DSMT4">
                  <p:embed/>
                </p:oleObj>
              </mc:Choice>
              <mc:Fallback>
                <p:oleObj name="Equation" r:id="rId19" imgW="73656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381000"/>
                        <a:ext cx="13271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8511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9569" y="2275"/>
            <a:ext cx="7772400" cy="381000"/>
          </a:xfrm>
        </p:spPr>
        <p:txBody>
          <a:bodyPr/>
          <a:lstStyle/>
          <a:p>
            <a:r>
              <a:rPr lang="en-US" sz="2800" dirty="0" smtClean="0"/>
              <a:t>Implementation</a:t>
            </a:r>
            <a:endParaRPr lang="hu-HU" sz="2800" dirty="0"/>
          </a:p>
        </p:txBody>
      </p:sp>
      <p:cxnSp>
        <p:nvCxnSpPr>
          <p:cNvPr id="6" name="Egyenes összekötő nyíllal 5"/>
          <p:cNvCxnSpPr/>
          <p:nvPr/>
        </p:nvCxnSpPr>
        <p:spPr bwMode="auto">
          <a:xfrm>
            <a:off x="278901" y="2636655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nyíllal 6"/>
          <p:cNvCxnSpPr/>
          <p:nvPr/>
        </p:nvCxnSpPr>
        <p:spPr bwMode="auto">
          <a:xfrm>
            <a:off x="1888728" y="2650994"/>
            <a:ext cx="61902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Folyamatábra: Vagy 7"/>
          <p:cNvSpPr/>
          <p:nvPr/>
        </p:nvSpPr>
        <p:spPr bwMode="auto">
          <a:xfrm>
            <a:off x="2507751" y="2422394"/>
            <a:ext cx="304800" cy="381000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Egyenes összekötő nyíllal 8"/>
          <p:cNvCxnSpPr>
            <a:stCxn id="8" idx="6"/>
          </p:cNvCxnSpPr>
          <p:nvPr/>
        </p:nvCxnSpPr>
        <p:spPr bwMode="auto">
          <a:xfrm>
            <a:off x="2812551" y="2612894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nyíllal 10"/>
          <p:cNvCxnSpPr/>
          <p:nvPr/>
        </p:nvCxnSpPr>
        <p:spPr bwMode="auto">
          <a:xfrm>
            <a:off x="6079080" y="2636655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Folyamatábra: Vagy 11"/>
          <p:cNvSpPr/>
          <p:nvPr/>
        </p:nvSpPr>
        <p:spPr bwMode="auto">
          <a:xfrm>
            <a:off x="6860983" y="3595334"/>
            <a:ext cx="304800" cy="381000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Egyenes összekötő 12"/>
          <p:cNvCxnSpPr/>
          <p:nvPr/>
        </p:nvCxnSpPr>
        <p:spPr bwMode="auto">
          <a:xfrm>
            <a:off x="3019029" y="2612894"/>
            <a:ext cx="0" cy="424510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Egyenes összekötő 13"/>
          <p:cNvCxnSpPr/>
          <p:nvPr/>
        </p:nvCxnSpPr>
        <p:spPr bwMode="auto">
          <a:xfrm>
            <a:off x="3019029" y="6827293"/>
            <a:ext cx="399435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Egyenes összekötő nyíllal 14"/>
          <p:cNvCxnSpPr/>
          <p:nvPr/>
        </p:nvCxnSpPr>
        <p:spPr bwMode="auto">
          <a:xfrm flipV="1">
            <a:off x="7013383" y="3944228"/>
            <a:ext cx="0" cy="288306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Egyenes összekötő nyíllal 15"/>
          <p:cNvCxnSpPr/>
          <p:nvPr/>
        </p:nvCxnSpPr>
        <p:spPr bwMode="auto">
          <a:xfrm>
            <a:off x="7165783" y="3814101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Szövegdoboz 16"/>
          <p:cNvSpPr txBox="1"/>
          <p:nvPr/>
        </p:nvSpPr>
        <p:spPr>
          <a:xfrm>
            <a:off x="7546783" y="3636451"/>
            <a:ext cx="8382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Trunc</a:t>
            </a:r>
            <a:endParaRPr lang="hu-HU" sz="1400" dirty="0"/>
          </a:p>
        </p:txBody>
      </p:sp>
      <p:cxnSp>
        <p:nvCxnSpPr>
          <p:cNvPr id="18" name="Egyenes összekötő nyíllal 17"/>
          <p:cNvCxnSpPr/>
          <p:nvPr/>
        </p:nvCxnSpPr>
        <p:spPr bwMode="auto">
          <a:xfrm>
            <a:off x="8384983" y="3785014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Egyenes összekötő nyíllal 18"/>
          <p:cNvCxnSpPr>
            <a:endCxn id="8" idx="0"/>
          </p:cNvCxnSpPr>
          <p:nvPr/>
        </p:nvCxnSpPr>
        <p:spPr bwMode="auto">
          <a:xfrm>
            <a:off x="2660151" y="2066794"/>
            <a:ext cx="0" cy="355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Szövegdoboz 19"/>
          <p:cNvSpPr txBox="1"/>
          <p:nvPr/>
        </p:nvSpPr>
        <p:spPr>
          <a:xfrm>
            <a:off x="183651" y="2200046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u</a:t>
            </a:r>
            <a:endParaRPr lang="hu-HU" sz="1400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736101" y="2417888"/>
            <a:ext cx="117679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G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3150535" y="2373082"/>
            <a:ext cx="96426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/>
              <a:t>H</a:t>
            </a:r>
          </a:p>
        </p:txBody>
      </p:sp>
      <p:sp>
        <p:nvSpPr>
          <p:cNvPr id="23" name="Téglalap 22"/>
          <p:cNvSpPr/>
          <p:nvPr/>
        </p:nvSpPr>
        <p:spPr bwMode="auto">
          <a:xfrm>
            <a:off x="2198239" y="2200046"/>
            <a:ext cx="804812" cy="8875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1434204" y="3179015"/>
            <a:ext cx="1276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BSC with </a:t>
            </a:r>
            <a:endParaRPr lang="hu-HU" sz="1600" dirty="0"/>
          </a:p>
        </p:txBody>
      </p:sp>
      <p:graphicFrame>
        <p:nvGraphicFramePr>
          <p:cNvPr id="25" name="Objektum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33702"/>
              </p:ext>
            </p:extLst>
          </p:nvPr>
        </p:nvGraphicFramePr>
        <p:xfrm>
          <a:off x="2626835" y="3179015"/>
          <a:ext cx="2413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59" name="Equation" r:id="rId3" imgW="164880" imgH="228600" progId="Equation.DSMT4">
                  <p:embed/>
                </p:oleObj>
              </mc:Choice>
              <mc:Fallback>
                <p:oleObj name="Equation" r:id="rId3" imgW="164880" imgH="22860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6835" y="3179015"/>
                        <a:ext cx="2413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Szövegdoboz 25"/>
          <p:cNvSpPr txBox="1"/>
          <p:nvPr/>
        </p:nvSpPr>
        <p:spPr>
          <a:xfrm>
            <a:off x="4659548" y="2283617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32" name="Egyenes összekötő nyíllal 31"/>
          <p:cNvCxnSpPr/>
          <p:nvPr/>
        </p:nvCxnSpPr>
        <p:spPr bwMode="auto">
          <a:xfrm>
            <a:off x="4450851" y="2879553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3" name="Objektum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052355"/>
              </p:ext>
            </p:extLst>
          </p:nvPr>
        </p:nvGraphicFramePr>
        <p:xfrm>
          <a:off x="4508500" y="2976563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0" name="Equation" r:id="rId5" imgW="241200" imgH="203040" progId="Equation.DSMT4">
                  <p:embed/>
                </p:oleObj>
              </mc:Choice>
              <mc:Fallback>
                <p:oleObj name="Equation" r:id="rId5" imgW="241200" imgH="20304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976563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Egyenes összekötő nyíllal 48"/>
          <p:cNvCxnSpPr>
            <a:stCxn id="22" idx="3"/>
            <a:endCxn id="26" idx="1"/>
          </p:cNvCxnSpPr>
          <p:nvPr/>
        </p:nvCxnSpPr>
        <p:spPr bwMode="auto">
          <a:xfrm>
            <a:off x="4114800" y="2603915"/>
            <a:ext cx="544748" cy="286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Egyenes összekötő nyíllal 52"/>
          <p:cNvCxnSpPr/>
          <p:nvPr/>
        </p:nvCxnSpPr>
        <p:spPr bwMode="auto">
          <a:xfrm>
            <a:off x="6135945" y="3701330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Szövegdoboz 53"/>
          <p:cNvSpPr txBox="1"/>
          <p:nvPr/>
        </p:nvSpPr>
        <p:spPr>
          <a:xfrm>
            <a:off x="4716413" y="3348292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55" name="Egyenes összekötő nyíllal 54"/>
          <p:cNvCxnSpPr/>
          <p:nvPr/>
        </p:nvCxnSpPr>
        <p:spPr bwMode="auto">
          <a:xfrm>
            <a:off x="4507716" y="3944228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6" name="Objektum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104839"/>
              </p:ext>
            </p:extLst>
          </p:nvPr>
        </p:nvGraphicFramePr>
        <p:xfrm>
          <a:off x="4565650" y="4040188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1" name="Equation" r:id="rId7" imgW="241200" imgH="203040" progId="Equation.DSMT4">
                  <p:embed/>
                </p:oleObj>
              </mc:Choice>
              <mc:Fallback>
                <p:oleObj name="Equation" r:id="rId7" imgW="241200" imgH="20304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5650" y="4040188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Egyenes összekötő nyíllal 60"/>
          <p:cNvCxnSpPr/>
          <p:nvPr/>
        </p:nvCxnSpPr>
        <p:spPr bwMode="auto">
          <a:xfrm>
            <a:off x="6199691" y="4745585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Szövegdoboz 61"/>
          <p:cNvSpPr txBox="1"/>
          <p:nvPr/>
        </p:nvSpPr>
        <p:spPr>
          <a:xfrm>
            <a:off x="4780159" y="4392547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63" name="Egyenes összekötő nyíllal 62"/>
          <p:cNvCxnSpPr/>
          <p:nvPr/>
        </p:nvCxnSpPr>
        <p:spPr bwMode="auto">
          <a:xfrm>
            <a:off x="4571462" y="4988483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4" name="Objektum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65123"/>
              </p:ext>
            </p:extLst>
          </p:nvPr>
        </p:nvGraphicFramePr>
        <p:xfrm>
          <a:off x="4629150" y="5084763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2" name="Equation" r:id="rId9" imgW="241200" imgH="203040" progId="Equation.DSMT4">
                  <p:embed/>
                </p:oleObj>
              </mc:Choice>
              <mc:Fallback>
                <p:oleObj name="Equation" r:id="rId9" imgW="241200" imgH="20304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5084763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5" name="Egyenes összekötő nyíllal 64"/>
          <p:cNvCxnSpPr/>
          <p:nvPr/>
        </p:nvCxnSpPr>
        <p:spPr bwMode="auto">
          <a:xfrm>
            <a:off x="6199691" y="5636705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Szövegdoboz 65"/>
          <p:cNvSpPr txBox="1"/>
          <p:nvPr/>
        </p:nvSpPr>
        <p:spPr>
          <a:xfrm>
            <a:off x="4780159" y="5283667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67" name="Egyenes összekötő nyíllal 66"/>
          <p:cNvCxnSpPr/>
          <p:nvPr/>
        </p:nvCxnSpPr>
        <p:spPr bwMode="auto">
          <a:xfrm>
            <a:off x="4571462" y="5879603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8" name="Objektum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35188"/>
              </p:ext>
            </p:extLst>
          </p:nvPr>
        </p:nvGraphicFramePr>
        <p:xfrm>
          <a:off x="4629150" y="5975350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3" name="Equation" r:id="rId11" imgW="241200" imgH="203040" progId="Equation.DSMT4">
                  <p:embed/>
                </p:oleObj>
              </mc:Choice>
              <mc:Fallback>
                <p:oleObj name="Equation" r:id="rId11" imgW="241200" imgH="20304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5975350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Egyenes összekötő 70"/>
          <p:cNvCxnSpPr/>
          <p:nvPr/>
        </p:nvCxnSpPr>
        <p:spPr bwMode="auto">
          <a:xfrm>
            <a:off x="4351379" y="838200"/>
            <a:ext cx="0" cy="551203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Egyenes összekötő nyíllal 73"/>
          <p:cNvCxnSpPr/>
          <p:nvPr/>
        </p:nvCxnSpPr>
        <p:spPr bwMode="auto">
          <a:xfrm>
            <a:off x="4351379" y="5486400"/>
            <a:ext cx="42878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Egyenes összekötő nyíllal 74"/>
          <p:cNvCxnSpPr/>
          <p:nvPr/>
        </p:nvCxnSpPr>
        <p:spPr bwMode="auto">
          <a:xfrm>
            <a:off x="4351379" y="3517569"/>
            <a:ext cx="3707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Egyenes összekötő nyíllal 78"/>
          <p:cNvCxnSpPr/>
          <p:nvPr/>
        </p:nvCxnSpPr>
        <p:spPr bwMode="auto">
          <a:xfrm>
            <a:off x="6174330" y="6534000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Szövegdoboz 79"/>
          <p:cNvSpPr txBox="1"/>
          <p:nvPr/>
        </p:nvSpPr>
        <p:spPr>
          <a:xfrm>
            <a:off x="4754798" y="6180962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81" name="Egyenes összekötő nyíllal 80"/>
          <p:cNvCxnSpPr/>
          <p:nvPr/>
        </p:nvCxnSpPr>
        <p:spPr bwMode="auto">
          <a:xfrm>
            <a:off x="4546101" y="6776898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2" name="Objektum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064886"/>
              </p:ext>
            </p:extLst>
          </p:nvPr>
        </p:nvGraphicFramePr>
        <p:xfrm>
          <a:off x="4464050" y="6515100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4" name="Equation" r:id="rId13" imgW="241200" imgH="203040" progId="Equation.DSMT4">
                  <p:embed/>
                </p:oleObj>
              </mc:Choice>
              <mc:Fallback>
                <p:oleObj name="Equation" r:id="rId13" imgW="241200" imgH="20304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050" y="6515100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3" name="Egyenes összekötő nyíllal 82"/>
          <p:cNvCxnSpPr/>
          <p:nvPr/>
        </p:nvCxnSpPr>
        <p:spPr bwMode="auto">
          <a:xfrm>
            <a:off x="4389764" y="6350239"/>
            <a:ext cx="3707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Egyenes összekötő nyíllal 85"/>
          <p:cNvCxnSpPr/>
          <p:nvPr/>
        </p:nvCxnSpPr>
        <p:spPr bwMode="auto">
          <a:xfrm>
            <a:off x="6117748" y="1815919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Szövegdoboz 86"/>
          <p:cNvSpPr txBox="1"/>
          <p:nvPr/>
        </p:nvSpPr>
        <p:spPr>
          <a:xfrm>
            <a:off x="4698216" y="1462881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88" name="Egyenes összekötő nyíllal 87"/>
          <p:cNvCxnSpPr/>
          <p:nvPr/>
        </p:nvCxnSpPr>
        <p:spPr bwMode="auto">
          <a:xfrm>
            <a:off x="4489519" y="2058817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9" name="Objektum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268264"/>
              </p:ext>
            </p:extLst>
          </p:nvPr>
        </p:nvGraphicFramePr>
        <p:xfrm>
          <a:off x="4479925" y="1816100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5" name="Equation" r:id="rId15" imgW="241200" imgH="203040" progId="Equation.DSMT4">
                  <p:embed/>
                </p:oleObj>
              </mc:Choice>
              <mc:Fallback>
                <p:oleObj name="Equation" r:id="rId15" imgW="241200" imgH="20304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9925" y="1816100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0" name="Egyenes összekötő nyíllal 89"/>
          <p:cNvCxnSpPr/>
          <p:nvPr/>
        </p:nvCxnSpPr>
        <p:spPr bwMode="auto">
          <a:xfrm>
            <a:off x="4333182" y="1632158"/>
            <a:ext cx="3707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Egyenes összekötő nyíllal 90"/>
          <p:cNvCxnSpPr/>
          <p:nvPr/>
        </p:nvCxnSpPr>
        <p:spPr bwMode="auto">
          <a:xfrm>
            <a:off x="6148455" y="1038838"/>
            <a:ext cx="190500" cy="143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Szövegdoboz 91"/>
          <p:cNvSpPr txBox="1"/>
          <p:nvPr/>
        </p:nvSpPr>
        <p:spPr>
          <a:xfrm>
            <a:off x="4728923" y="685800"/>
            <a:ext cx="14195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Mathcing</a:t>
            </a:r>
            <a:r>
              <a:rPr lang="en-US" sz="1800" dirty="0" smtClean="0"/>
              <a:t> system</a:t>
            </a:r>
            <a:endParaRPr lang="hu-HU" sz="1800" dirty="0"/>
          </a:p>
        </p:txBody>
      </p:sp>
      <p:cxnSp>
        <p:nvCxnSpPr>
          <p:cNvPr id="93" name="Egyenes összekötő nyíllal 92"/>
          <p:cNvCxnSpPr/>
          <p:nvPr/>
        </p:nvCxnSpPr>
        <p:spPr bwMode="auto">
          <a:xfrm>
            <a:off x="4520226" y="1281736"/>
            <a:ext cx="1905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4" name="Objektum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140053"/>
              </p:ext>
            </p:extLst>
          </p:nvPr>
        </p:nvGraphicFramePr>
        <p:xfrm>
          <a:off x="4517617" y="1038838"/>
          <a:ext cx="2286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66" name="Equation" r:id="rId17" imgW="228600" imgH="203040" progId="Equation.DSMT4">
                  <p:embed/>
                </p:oleObj>
              </mc:Choice>
              <mc:Fallback>
                <p:oleObj name="Equation" r:id="rId17" imgW="228600" imgH="20304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7617" y="1038838"/>
                        <a:ext cx="2286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5" name="Egyenes összekötő nyíllal 94"/>
          <p:cNvCxnSpPr/>
          <p:nvPr/>
        </p:nvCxnSpPr>
        <p:spPr bwMode="auto">
          <a:xfrm>
            <a:off x="4363889" y="855077"/>
            <a:ext cx="37072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Háromszög 95"/>
          <p:cNvSpPr/>
          <p:nvPr/>
        </p:nvSpPr>
        <p:spPr bwMode="auto">
          <a:xfrm rot="5400000">
            <a:off x="3614566" y="3594219"/>
            <a:ext cx="5938698" cy="42665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9" name="Egyenes összekötő 98"/>
          <p:cNvCxnSpPr>
            <a:stCxn id="12" idx="2"/>
            <a:endCxn id="12" idx="2"/>
          </p:cNvCxnSpPr>
          <p:nvPr/>
        </p:nvCxnSpPr>
        <p:spPr bwMode="auto">
          <a:xfrm>
            <a:off x="6860983" y="3785834"/>
            <a:ext cx="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Egyenes összekötő 101"/>
          <p:cNvCxnSpPr>
            <a:stCxn id="96" idx="0"/>
          </p:cNvCxnSpPr>
          <p:nvPr/>
        </p:nvCxnSpPr>
        <p:spPr bwMode="auto">
          <a:xfrm flipV="1">
            <a:off x="6797245" y="3807548"/>
            <a:ext cx="216138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Szövegdoboz 58"/>
          <p:cNvSpPr txBox="1"/>
          <p:nvPr/>
        </p:nvSpPr>
        <p:spPr>
          <a:xfrm>
            <a:off x="2355351" y="1676369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/>
              <a:t>e</a:t>
            </a:r>
          </a:p>
        </p:txBody>
      </p:sp>
      <p:sp>
        <p:nvSpPr>
          <p:cNvPr id="60" name="Szövegdoboz 59"/>
          <p:cNvSpPr txBox="1"/>
          <p:nvPr/>
        </p:nvSpPr>
        <p:spPr>
          <a:xfrm>
            <a:off x="2784295" y="2244594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/>
              <a:t>v</a:t>
            </a:r>
          </a:p>
        </p:txBody>
      </p:sp>
      <p:sp>
        <p:nvSpPr>
          <p:cNvPr id="69" name="Szövegdoboz 68"/>
          <p:cNvSpPr txBox="1"/>
          <p:nvPr/>
        </p:nvSpPr>
        <p:spPr>
          <a:xfrm>
            <a:off x="3898401" y="2268505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/>
              <a:t>s</a:t>
            </a:r>
          </a:p>
        </p:txBody>
      </p:sp>
      <p:sp>
        <p:nvSpPr>
          <p:cNvPr id="72" name="Szövegdoboz 71"/>
          <p:cNvSpPr txBox="1"/>
          <p:nvPr/>
        </p:nvSpPr>
        <p:spPr>
          <a:xfrm>
            <a:off x="6518083" y="3327046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/>
              <a:t>e</a:t>
            </a:r>
          </a:p>
        </p:txBody>
      </p:sp>
      <p:sp>
        <p:nvSpPr>
          <p:cNvPr id="73" name="Szövegdoboz 72"/>
          <p:cNvSpPr txBox="1"/>
          <p:nvPr/>
        </p:nvSpPr>
        <p:spPr>
          <a:xfrm>
            <a:off x="7032433" y="3419401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/>
              <a:t>c</a:t>
            </a:r>
          </a:p>
        </p:txBody>
      </p:sp>
      <p:sp>
        <p:nvSpPr>
          <p:cNvPr id="76" name="Szövegdoboz 75"/>
          <p:cNvSpPr txBox="1"/>
          <p:nvPr/>
        </p:nvSpPr>
        <p:spPr>
          <a:xfrm>
            <a:off x="8384983" y="3393553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u</a:t>
            </a:r>
            <a:endParaRPr lang="hu-HU" sz="1400" b="1" dirty="0"/>
          </a:p>
        </p:txBody>
      </p:sp>
    </p:spTree>
    <p:extLst>
      <p:ext uri="{BB962C8B-B14F-4D97-AF65-F5344CB8AC3E}">
        <p14:creationId xmlns:p14="http://schemas.microsoft.com/office/powerpoint/2010/main" val="2835768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9768" y="7374"/>
            <a:ext cx="7772400" cy="990600"/>
          </a:xfrm>
        </p:spPr>
        <p:txBody>
          <a:bodyPr/>
          <a:lstStyle/>
          <a:p>
            <a:r>
              <a:rPr lang="en-US" dirty="0" smtClean="0"/>
              <a:t>The coding scheme</a:t>
            </a:r>
            <a:endParaRPr lang="hu-HU" dirty="0"/>
          </a:p>
        </p:txBody>
      </p:sp>
      <p:cxnSp>
        <p:nvCxnSpPr>
          <p:cNvPr id="4" name="Egyenes összekötő nyíllal 3"/>
          <p:cNvCxnSpPr/>
          <p:nvPr/>
        </p:nvCxnSpPr>
        <p:spPr bwMode="auto">
          <a:xfrm>
            <a:off x="194802" y="3313061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228786"/>
              </p:ext>
            </p:extLst>
          </p:nvPr>
        </p:nvGraphicFramePr>
        <p:xfrm>
          <a:off x="725129" y="3098800"/>
          <a:ext cx="1079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513" name="Equation" r:id="rId3" imgW="1079280" imgH="457200" progId="Equation.DSMT4">
                  <p:embed/>
                </p:oleObj>
              </mc:Choice>
              <mc:Fallback>
                <p:oleObj name="Equation" r:id="rId3" imgW="1079280" imgH="457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129" y="3098800"/>
                        <a:ext cx="1079500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Egyenes összekötő nyíllal 6"/>
          <p:cNvCxnSpPr>
            <a:stCxn id="5" idx="3"/>
          </p:cNvCxnSpPr>
          <p:nvPr/>
        </p:nvCxnSpPr>
        <p:spPr bwMode="auto">
          <a:xfrm>
            <a:off x="1804629" y="3327400"/>
            <a:ext cx="61902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Folyamatábra: Vagy 7"/>
          <p:cNvSpPr/>
          <p:nvPr/>
        </p:nvSpPr>
        <p:spPr bwMode="auto">
          <a:xfrm>
            <a:off x="2423652" y="3098800"/>
            <a:ext cx="304800" cy="381000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Egyenes összekötő nyíllal 9"/>
          <p:cNvCxnSpPr>
            <a:stCxn id="8" idx="6"/>
          </p:cNvCxnSpPr>
          <p:nvPr/>
        </p:nvCxnSpPr>
        <p:spPr bwMode="auto">
          <a:xfrm>
            <a:off x="2728452" y="32893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430554"/>
              </p:ext>
            </p:extLst>
          </p:nvPr>
        </p:nvGraphicFramePr>
        <p:xfrm>
          <a:off x="3119284" y="2971800"/>
          <a:ext cx="11049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514" name="Equation" r:id="rId5" imgW="1104840" imgH="711000" progId="Equation.DSMT4">
                  <p:embed/>
                </p:oleObj>
              </mc:Choice>
              <mc:Fallback>
                <p:oleObj name="Equation" r:id="rId5" imgW="1104840" imgH="7110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284" y="2971800"/>
                        <a:ext cx="1104900" cy="711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Egyenes összekötő nyíllal 11"/>
          <p:cNvCxnSpPr/>
          <p:nvPr/>
        </p:nvCxnSpPr>
        <p:spPr bwMode="auto">
          <a:xfrm>
            <a:off x="4176252" y="3318797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3" name="Tábláza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967085"/>
              </p:ext>
            </p:extLst>
          </p:nvPr>
        </p:nvGraphicFramePr>
        <p:xfrm>
          <a:off x="4567084" y="1752600"/>
          <a:ext cx="1257299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5772"/>
                <a:gridCol w="8015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00000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00001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00010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00011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00100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00101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110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10000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111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01000</a:t>
                      </a:r>
                      <a:endParaRPr lang="hu-HU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Egyenes összekötő nyíllal 13"/>
          <p:cNvCxnSpPr/>
          <p:nvPr/>
        </p:nvCxnSpPr>
        <p:spPr bwMode="auto">
          <a:xfrm>
            <a:off x="5786284" y="3313061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Folyamatábra: Vagy 14"/>
          <p:cNvSpPr/>
          <p:nvPr/>
        </p:nvSpPr>
        <p:spPr bwMode="auto">
          <a:xfrm>
            <a:off x="6167284" y="3094294"/>
            <a:ext cx="304800" cy="381000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>
            <a:off x="2934930" y="3289300"/>
            <a:ext cx="0" cy="2120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Egyenes összekötő 18"/>
          <p:cNvCxnSpPr/>
          <p:nvPr/>
        </p:nvCxnSpPr>
        <p:spPr bwMode="auto">
          <a:xfrm>
            <a:off x="2918952" y="5410200"/>
            <a:ext cx="3400732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Egyenes összekötő nyíllal 22"/>
          <p:cNvCxnSpPr>
            <a:endCxn id="15" idx="4"/>
          </p:cNvCxnSpPr>
          <p:nvPr/>
        </p:nvCxnSpPr>
        <p:spPr bwMode="auto">
          <a:xfrm flipV="1">
            <a:off x="6319684" y="3475294"/>
            <a:ext cx="0" cy="193490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Egyenes összekötő nyíllal 24"/>
          <p:cNvCxnSpPr/>
          <p:nvPr/>
        </p:nvCxnSpPr>
        <p:spPr bwMode="auto">
          <a:xfrm>
            <a:off x="6472084" y="3313061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Szövegdoboz 25"/>
          <p:cNvSpPr txBox="1"/>
          <p:nvPr/>
        </p:nvSpPr>
        <p:spPr>
          <a:xfrm>
            <a:off x="6853084" y="3135411"/>
            <a:ext cx="8382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Trunc</a:t>
            </a:r>
            <a:endParaRPr lang="hu-HU" sz="1400" dirty="0"/>
          </a:p>
        </p:txBody>
      </p:sp>
      <p:cxnSp>
        <p:nvCxnSpPr>
          <p:cNvPr id="27" name="Egyenes összekötő nyíllal 26"/>
          <p:cNvCxnSpPr/>
          <p:nvPr/>
        </p:nvCxnSpPr>
        <p:spPr bwMode="auto">
          <a:xfrm>
            <a:off x="7691284" y="3283974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nyíllal 27"/>
          <p:cNvCxnSpPr>
            <a:endCxn id="8" idx="0"/>
          </p:cNvCxnSpPr>
          <p:nvPr/>
        </p:nvCxnSpPr>
        <p:spPr bwMode="auto">
          <a:xfrm>
            <a:off x="2576052" y="2743200"/>
            <a:ext cx="0" cy="355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Szövegdoboz 30"/>
          <p:cNvSpPr txBox="1"/>
          <p:nvPr/>
        </p:nvSpPr>
        <p:spPr>
          <a:xfrm>
            <a:off x="1600200" y="2712775"/>
            <a:ext cx="8234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01111</a:t>
            </a:r>
            <a:endParaRPr lang="hu-HU" sz="1400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251952" y="2895600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01</a:t>
            </a:r>
            <a:endParaRPr lang="hu-HU" sz="1400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2242984" y="2286000"/>
            <a:ext cx="8234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00100</a:t>
            </a:r>
            <a:endParaRPr lang="hu-HU" sz="1400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2728452" y="2613223"/>
            <a:ext cx="8234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01011</a:t>
            </a:r>
            <a:endParaRPr lang="hu-HU" sz="1400" dirty="0"/>
          </a:p>
        </p:txBody>
      </p:sp>
      <p:sp>
        <p:nvSpPr>
          <p:cNvPr id="36" name="Téglalap 35"/>
          <p:cNvSpPr/>
          <p:nvPr/>
        </p:nvSpPr>
        <p:spPr bwMode="auto">
          <a:xfrm>
            <a:off x="4557252" y="3642852"/>
            <a:ext cx="1229032" cy="3048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Szövegdoboz 36"/>
          <p:cNvSpPr txBox="1"/>
          <p:nvPr/>
        </p:nvSpPr>
        <p:spPr>
          <a:xfrm>
            <a:off x="4042902" y="2605658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100</a:t>
            </a:r>
            <a:endParaRPr lang="hu-HU" sz="1400" dirty="0"/>
          </a:p>
        </p:txBody>
      </p:sp>
      <p:sp>
        <p:nvSpPr>
          <p:cNvPr id="38" name="Szövegdoboz 37"/>
          <p:cNvSpPr txBox="1"/>
          <p:nvPr/>
        </p:nvSpPr>
        <p:spPr>
          <a:xfrm>
            <a:off x="6441358" y="2711286"/>
            <a:ext cx="8234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01111</a:t>
            </a:r>
            <a:endParaRPr lang="hu-HU" sz="1400" dirty="0"/>
          </a:p>
        </p:txBody>
      </p:sp>
      <p:sp>
        <p:nvSpPr>
          <p:cNvPr id="39" name="Szövegdoboz 38"/>
          <p:cNvSpPr txBox="1"/>
          <p:nvPr/>
        </p:nvSpPr>
        <p:spPr>
          <a:xfrm>
            <a:off x="7881784" y="2786517"/>
            <a:ext cx="6477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sz="1400" dirty="0"/>
              <a:t>0</a:t>
            </a:r>
            <a:r>
              <a:rPr lang="en-US" sz="1400" dirty="0" smtClean="0"/>
              <a:t>1</a:t>
            </a:r>
            <a:endParaRPr lang="hu-HU" sz="1400" dirty="0"/>
          </a:p>
        </p:txBody>
      </p:sp>
      <p:sp>
        <p:nvSpPr>
          <p:cNvPr id="40" name="Szövegdoboz 39"/>
          <p:cNvSpPr txBox="1"/>
          <p:nvPr/>
        </p:nvSpPr>
        <p:spPr>
          <a:xfrm>
            <a:off x="5703938" y="2801265"/>
            <a:ext cx="8234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00100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2379802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2000" y="12290"/>
            <a:ext cx="7772400" cy="902110"/>
          </a:xfrm>
        </p:spPr>
        <p:txBody>
          <a:bodyPr/>
          <a:lstStyle/>
          <a:p>
            <a:r>
              <a:rPr lang="hu-HU" dirty="0" smtClean="0"/>
              <a:t>Bit </a:t>
            </a:r>
            <a:r>
              <a:rPr lang="hu-HU" dirty="0" err="1" smtClean="0"/>
              <a:t>error</a:t>
            </a:r>
            <a:r>
              <a:rPr lang="hu-HU" dirty="0" smtClean="0"/>
              <a:t> </a:t>
            </a:r>
            <a:r>
              <a:rPr lang="hu-HU" dirty="0" err="1" smtClean="0"/>
              <a:t>probability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endParaRPr lang="hu-HU" dirty="0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936031"/>
              </p:ext>
            </p:extLst>
          </p:nvPr>
        </p:nvGraphicFramePr>
        <p:xfrm>
          <a:off x="224221" y="990600"/>
          <a:ext cx="86947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057" name="Equation" r:id="rId3" imgW="5219640" imgH="279360" progId="Equation.DSMT4">
                  <p:embed/>
                </p:oleObj>
              </mc:Choice>
              <mc:Fallback>
                <p:oleObj name="Equation" r:id="rId3" imgW="5219640" imgH="279360" progId="Equation.DSMT4">
                  <p:embed/>
                  <p:pic>
                    <p:nvPicPr>
                      <p:cNvPr id="0" name="Picture 3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221" y="990600"/>
                        <a:ext cx="8694737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0" name="Csoportba foglalás 79"/>
          <p:cNvGrpSpPr/>
          <p:nvPr/>
        </p:nvGrpSpPr>
        <p:grpSpPr>
          <a:xfrm>
            <a:off x="2636332" y="4290971"/>
            <a:ext cx="3613345" cy="461665"/>
            <a:chOff x="2636332" y="4290971"/>
            <a:chExt cx="3613345" cy="461665"/>
          </a:xfrm>
        </p:grpSpPr>
        <p:sp>
          <p:nvSpPr>
            <p:cNvPr id="62" name="Szövegdoboz 61"/>
            <p:cNvSpPr txBox="1"/>
            <p:nvPr/>
          </p:nvSpPr>
          <p:spPr>
            <a:xfrm>
              <a:off x="5601977" y="4334356"/>
              <a:ext cx="64770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hu-HU" sz="1400" b="1" dirty="0" smtClean="0"/>
                <a:t>u</a:t>
              </a:r>
              <a:r>
                <a:rPr lang="en-US" sz="1400" b="1" dirty="0" smtClean="0"/>
                <a:t>'</a:t>
              </a:r>
              <a:endParaRPr lang="hu-HU" sz="1400" b="1" dirty="0"/>
            </a:p>
          </p:txBody>
        </p:sp>
        <p:cxnSp>
          <p:nvCxnSpPr>
            <p:cNvPr id="63" name="Egyenes összekötő nyíllal 62"/>
            <p:cNvCxnSpPr/>
            <p:nvPr/>
          </p:nvCxnSpPr>
          <p:spPr bwMode="auto">
            <a:xfrm>
              <a:off x="3373127" y="4509738"/>
              <a:ext cx="4572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Egyenes összekötő nyíllal 63"/>
            <p:cNvCxnSpPr/>
            <p:nvPr/>
          </p:nvCxnSpPr>
          <p:spPr bwMode="auto">
            <a:xfrm>
              <a:off x="4982954" y="4524077"/>
              <a:ext cx="619023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Szövegdoboz 64"/>
            <p:cNvSpPr txBox="1"/>
            <p:nvPr/>
          </p:nvSpPr>
          <p:spPr>
            <a:xfrm>
              <a:off x="2636332" y="4355849"/>
              <a:ext cx="64770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hu-HU" sz="1400" b="1" dirty="0" smtClean="0"/>
                <a:t>u</a:t>
              </a:r>
              <a:endParaRPr lang="hu-HU" sz="1400" b="1" dirty="0"/>
            </a:p>
          </p:txBody>
        </p:sp>
        <p:sp>
          <p:nvSpPr>
            <p:cNvPr id="66" name="Szövegdoboz 65"/>
            <p:cNvSpPr txBox="1"/>
            <p:nvPr/>
          </p:nvSpPr>
          <p:spPr>
            <a:xfrm>
              <a:off x="3830327" y="4290971"/>
              <a:ext cx="117679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BSC’</a:t>
              </a:r>
              <a:endParaRPr lang="hu-HU" dirty="0"/>
            </a:p>
          </p:txBody>
        </p:sp>
      </p:grpSp>
      <p:graphicFrame>
        <p:nvGraphicFramePr>
          <p:cNvPr id="69" name="Objektum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910480"/>
              </p:ext>
            </p:extLst>
          </p:nvPr>
        </p:nvGraphicFramePr>
        <p:xfrm>
          <a:off x="929159" y="4800600"/>
          <a:ext cx="562768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058" name="Equation" r:id="rId5" imgW="3377880" imgH="304560" progId="Equation.DSMT4">
                  <p:embed/>
                </p:oleObj>
              </mc:Choice>
              <mc:Fallback>
                <p:oleObj name="Equation" r:id="rId5" imgW="3377880" imgH="304560" progId="Equation.DSMT4">
                  <p:embed/>
                  <p:pic>
                    <p:nvPicPr>
                      <p:cNvPr id="0" name="Picture 3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159" y="4800600"/>
                        <a:ext cx="5627687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ktum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393897"/>
              </p:ext>
            </p:extLst>
          </p:nvPr>
        </p:nvGraphicFramePr>
        <p:xfrm>
          <a:off x="652002" y="5334000"/>
          <a:ext cx="611346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059" name="Equation" r:id="rId7" imgW="3670200" imgH="304560" progId="Equation.DSMT4">
                  <p:embed/>
                </p:oleObj>
              </mc:Choice>
              <mc:Fallback>
                <p:oleObj name="Equation" r:id="rId7" imgW="3670200" imgH="304560" progId="Equation.DSMT4">
                  <p:embed/>
                  <p:pic>
                    <p:nvPicPr>
                      <p:cNvPr id="0" name="Picture 3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002" y="5334000"/>
                        <a:ext cx="6113463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" name="Csoportba foglalás 81"/>
          <p:cNvGrpSpPr/>
          <p:nvPr/>
        </p:nvGrpSpPr>
        <p:grpSpPr>
          <a:xfrm>
            <a:off x="24618" y="5888389"/>
            <a:ext cx="9020908" cy="389149"/>
            <a:chOff x="24618" y="5888389"/>
            <a:chExt cx="9020908" cy="389149"/>
          </a:xfrm>
        </p:grpSpPr>
        <p:grpSp>
          <p:nvGrpSpPr>
            <p:cNvPr id="81" name="Csoportba foglalás 80"/>
            <p:cNvGrpSpPr/>
            <p:nvPr/>
          </p:nvGrpSpPr>
          <p:grpSpPr>
            <a:xfrm>
              <a:off x="24618" y="5888389"/>
              <a:ext cx="8711241" cy="389149"/>
              <a:chOff x="24618" y="5888389"/>
              <a:chExt cx="8711241" cy="389149"/>
            </a:xfrm>
          </p:grpSpPr>
          <p:sp>
            <p:nvSpPr>
              <p:cNvPr id="71" name="Szövegdoboz 70"/>
              <p:cNvSpPr txBox="1"/>
              <p:nvPr/>
            </p:nvSpPr>
            <p:spPr>
              <a:xfrm>
                <a:off x="24618" y="5888389"/>
                <a:ext cx="19074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800" dirty="0" smtClean="0"/>
                  <a:t>Given a BSC with  </a:t>
                </a:r>
                <a:endParaRPr lang="hu-HU" sz="1800" dirty="0"/>
              </a:p>
            </p:txBody>
          </p:sp>
          <p:graphicFrame>
            <p:nvGraphicFramePr>
              <p:cNvPr id="73" name="Objektum 7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41926148"/>
                  </p:ext>
                </p:extLst>
              </p:nvPr>
            </p:nvGraphicFramePr>
            <p:xfrm>
              <a:off x="1843538" y="5924142"/>
              <a:ext cx="240918" cy="33357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2060" name="Equation" r:id="rId9" imgW="164880" imgH="228600" progId="Equation.DSMT4">
                      <p:embed/>
                    </p:oleObj>
                  </mc:Choice>
                  <mc:Fallback>
                    <p:oleObj name="Equation" r:id="rId9" imgW="164880" imgH="228600" progId="Equation.DSMT4">
                      <p:embed/>
                      <p:pic>
                        <p:nvPicPr>
                          <p:cNvPr id="0" name="Picture 36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43538" y="5924142"/>
                            <a:ext cx="240918" cy="33357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4" name="Szövegdoboz 73"/>
              <p:cNvSpPr txBox="1"/>
              <p:nvPr/>
            </p:nvSpPr>
            <p:spPr>
              <a:xfrm>
                <a:off x="2209520" y="5908206"/>
                <a:ext cx="58627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1800" dirty="0" smtClean="0"/>
                  <a:t>it tells us how to choose </a:t>
                </a:r>
                <a:r>
                  <a:rPr lang="en-US" sz="1800" i="1" dirty="0" smtClean="0"/>
                  <a:t>n</a:t>
                </a:r>
                <a:r>
                  <a:rPr lang="en-US" sz="1800" dirty="0" smtClean="0"/>
                  <a:t> and </a:t>
                </a:r>
                <a:r>
                  <a:rPr lang="en-US" sz="1800" i="1" dirty="0" smtClean="0"/>
                  <a:t>k </a:t>
                </a:r>
                <a:r>
                  <a:rPr lang="en-US" sz="1800" dirty="0" smtClean="0"/>
                  <a:t>parameters to fulfill a given    </a:t>
                </a:r>
                <a:endParaRPr lang="hu-HU" sz="1800" dirty="0"/>
              </a:p>
            </p:txBody>
          </p:sp>
          <p:graphicFrame>
            <p:nvGraphicFramePr>
              <p:cNvPr id="75" name="Objektum 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46122784"/>
                  </p:ext>
                </p:extLst>
              </p:nvPr>
            </p:nvGraphicFramePr>
            <p:xfrm>
              <a:off x="7881784" y="5917453"/>
              <a:ext cx="854075" cy="3508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2061" name="Equation" r:id="rId11" imgW="583920" imgH="241200" progId="Equation.DSMT4">
                      <p:embed/>
                    </p:oleObj>
                  </mc:Choice>
                  <mc:Fallback>
                    <p:oleObj name="Equation" r:id="rId11" imgW="583920" imgH="241200" progId="Equation.DSMT4">
                      <p:embed/>
                      <p:pic>
                        <p:nvPicPr>
                          <p:cNvPr id="0" name="Picture 36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881784" y="5917453"/>
                            <a:ext cx="854075" cy="3508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6" name="Téglalap 75"/>
            <p:cNvSpPr/>
            <p:nvPr/>
          </p:nvSpPr>
          <p:spPr bwMode="auto">
            <a:xfrm>
              <a:off x="24618" y="5888389"/>
              <a:ext cx="9020908" cy="389149"/>
            </a:xfrm>
            <a:prstGeom prst="rect">
              <a:avLst/>
            </a:prstGeom>
            <a:noFill/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3" name="Csoportba foglalás 82"/>
          <p:cNvGrpSpPr/>
          <p:nvPr/>
        </p:nvGrpSpPr>
        <p:grpSpPr>
          <a:xfrm>
            <a:off x="302783" y="1905000"/>
            <a:ext cx="7972732" cy="1905000"/>
            <a:chOff x="286359" y="4846619"/>
            <a:chExt cx="7972732" cy="1905000"/>
          </a:xfrm>
        </p:grpSpPr>
        <p:cxnSp>
          <p:nvCxnSpPr>
            <p:cNvPr id="84" name="Egyenes összekötő nyíllal 83"/>
            <p:cNvCxnSpPr/>
            <p:nvPr/>
          </p:nvCxnSpPr>
          <p:spPr bwMode="auto">
            <a:xfrm>
              <a:off x="381609" y="5416480"/>
              <a:ext cx="4572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Egyenes összekötő nyíllal 84"/>
            <p:cNvCxnSpPr/>
            <p:nvPr/>
          </p:nvCxnSpPr>
          <p:spPr bwMode="auto">
            <a:xfrm>
              <a:off x="1991436" y="5430819"/>
              <a:ext cx="619023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Folyamatábra: Vagy 85"/>
            <p:cNvSpPr/>
            <p:nvPr/>
          </p:nvSpPr>
          <p:spPr bwMode="auto">
            <a:xfrm>
              <a:off x="2610459" y="5202219"/>
              <a:ext cx="304800" cy="381000"/>
            </a:xfrm>
            <a:prstGeom prst="flowChar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7" name="Egyenes összekötő nyíllal 86"/>
            <p:cNvCxnSpPr>
              <a:stCxn id="86" idx="6"/>
            </p:cNvCxnSpPr>
            <p:nvPr/>
          </p:nvCxnSpPr>
          <p:spPr bwMode="auto">
            <a:xfrm>
              <a:off x="2915259" y="5392719"/>
              <a:ext cx="3810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Egyenes összekötő nyíllal 87"/>
            <p:cNvCxnSpPr/>
            <p:nvPr/>
          </p:nvCxnSpPr>
          <p:spPr bwMode="auto">
            <a:xfrm>
              <a:off x="4363059" y="5422216"/>
              <a:ext cx="3810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Egyenes összekötő nyíllal 88"/>
            <p:cNvCxnSpPr/>
            <p:nvPr/>
          </p:nvCxnSpPr>
          <p:spPr bwMode="auto">
            <a:xfrm>
              <a:off x="5973091" y="5416480"/>
              <a:ext cx="3810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Folyamatábra: Vagy 89"/>
            <p:cNvSpPr/>
            <p:nvPr/>
          </p:nvSpPr>
          <p:spPr bwMode="auto">
            <a:xfrm>
              <a:off x="6354091" y="5197713"/>
              <a:ext cx="304800" cy="381000"/>
            </a:xfrm>
            <a:prstGeom prst="flowChar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1" name="Egyenes összekötő 90"/>
            <p:cNvCxnSpPr/>
            <p:nvPr/>
          </p:nvCxnSpPr>
          <p:spPr bwMode="auto">
            <a:xfrm>
              <a:off x="3121737" y="5392719"/>
              <a:ext cx="0" cy="13589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Egyenes összekötő 91"/>
            <p:cNvCxnSpPr/>
            <p:nvPr/>
          </p:nvCxnSpPr>
          <p:spPr bwMode="auto">
            <a:xfrm>
              <a:off x="3121737" y="6751619"/>
              <a:ext cx="340073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Egyenes összekötő nyíllal 92"/>
            <p:cNvCxnSpPr>
              <a:endCxn id="90" idx="4"/>
            </p:cNvCxnSpPr>
            <p:nvPr/>
          </p:nvCxnSpPr>
          <p:spPr bwMode="auto">
            <a:xfrm flipV="1">
              <a:off x="6506491" y="5578713"/>
              <a:ext cx="0" cy="1172906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Egyenes összekötő nyíllal 93"/>
            <p:cNvCxnSpPr/>
            <p:nvPr/>
          </p:nvCxnSpPr>
          <p:spPr bwMode="auto">
            <a:xfrm>
              <a:off x="6658891" y="5416480"/>
              <a:ext cx="3810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5" name="Szövegdoboz 94"/>
            <p:cNvSpPr txBox="1"/>
            <p:nvPr/>
          </p:nvSpPr>
          <p:spPr>
            <a:xfrm>
              <a:off x="7039891" y="5238830"/>
              <a:ext cx="838200" cy="307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Trunc</a:t>
              </a:r>
              <a:endParaRPr lang="hu-HU" sz="1400" dirty="0"/>
            </a:p>
          </p:txBody>
        </p:sp>
        <p:cxnSp>
          <p:nvCxnSpPr>
            <p:cNvPr id="96" name="Egyenes összekötő nyíllal 95"/>
            <p:cNvCxnSpPr/>
            <p:nvPr/>
          </p:nvCxnSpPr>
          <p:spPr bwMode="auto">
            <a:xfrm>
              <a:off x="7878091" y="5387393"/>
              <a:ext cx="381000" cy="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Egyenes összekötő nyíllal 96"/>
            <p:cNvCxnSpPr>
              <a:endCxn id="86" idx="0"/>
            </p:cNvCxnSpPr>
            <p:nvPr/>
          </p:nvCxnSpPr>
          <p:spPr bwMode="auto">
            <a:xfrm>
              <a:off x="2762859" y="4846619"/>
              <a:ext cx="0" cy="355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" name="Szövegdoboz 97"/>
            <p:cNvSpPr txBox="1"/>
            <p:nvPr/>
          </p:nvSpPr>
          <p:spPr>
            <a:xfrm>
              <a:off x="286359" y="4979871"/>
              <a:ext cx="64770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hu-HU" sz="1400" b="1" dirty="0" smtClean="0"/>
                <a:t>u</a:t>
              </a:r>
              <a:endParaRPr lang="hu-HU" sz="1400" b="1" dirty="0"/>
            </a:p>
          </p:txBody>
        </p:sp>
        <p:sp>
          <p:nvSpPr>
            <p:cNvPr id="99" name="Szövegdoboz 98"/>
            <p:cNvSpPr txBox="1"/>
            <p:nvPr/>
          </p:nvSpPr>
          <p:spPr>
            <a:xfrm>
              <a:off x="838809" y="5197713"/>
              <a:ext cx="117679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u-HU" b="1" dirty="0" smtClean="0"/>
                <a:t>G</a:t>
              </a:r>
              <a:endParaRPr lang="hu-HU" b="1" dirty="0"/>
            </a:p>
          </p:txBody>
        </p:sp>
        <p:sp>
          <p:nvSpPr>
            <p:cNvPr id="100" name="Szövegdoboz 99"/>
            <p:cNvSpPr txBox="1"/>
            <p:nvPr/>
          </p:nvSpPr>
          <p:spPr>
            <a:xfrm>
              <a:off x="3253243" y="5152907"/>
              <a:ext cx="117679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u-HU" b="1" dirty="0"/>
                <a:t>H</a:t>
              </a:r>
            </a:p>
          </p:txBody>
        </p:sp>
        <p:sp>
          <p:nvSpPr>
            <p:cNvPr id="101" name="Téglalap 100"/>
            <p:cNvSpPr/>
            <p:nvPr/>
          </p:nvSpPr>
          <p:spPr bwMode="auto">
            <a:xfrm>
              <a:off x="2300947" y="4979871"/>
              <a:ext cx="804812" cy="8875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2" name="Szövegdoboz 101"/>
            <p:cNvSpPr txBox="1"/>
            <p:nvPr/>
          </p:nvSpPr>
          <p:spPr>
            <a:xfrm>
              <a:off x="1536912" y="5958840"/>
              <a:ext cx="1276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BSC with </a:t>
              </a:r>
              <a:endParaRPr lang="hu-HU" sz="1600" dirty="0"/>
            </a:p>
          </p:txBody>
        </p:sp>
        <p:graphicFrame>
          <p:nvGraphicFramePr>
            <p:cNvPr id="103" name="Objektum 10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5247879"/>
                </p:ext>
              </p:extLst>
            </p:nvPr>
          </p:nvGraphicFramePr>
          <p:xfrm>
            <a:off x="2729543" y="5958840"/>
            <a:ext cx="241300" cy="33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2062" name="Equation" r:id="rId13" imgW="164880" imgH="228600" progId="Equation.DSMT4">
                    <p:embed/>
                  </p:oleObj>
                </mc:Choice>
                <mc:Fallback>
                  <p:oleObj name="Equation" r:id="rId13" imgW="164880" imgH="228600" progId="Equation.DSMT4">
                    <p:embed/>
                    <p:pic>
                      <p:nvPicPr>
                        <p:cNvPr id="0" name="Picture 3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9543" y="5958840"/>
                          <a:ext cx="241300" cy="333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" name="Szövegdoboz 103"/>
            <p:cNvSpPr txBox="1"/>
            <p:nvPr/>
          </p:nvSpPr>
          <p:spPr>
            <a:xfrm>
              <a:off x="4744059" y="4846619"/>
              <a:ext cx="1419532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Array off masking gates or LUT</a:t>
              </a:r>
              <a:endParaRPr lang="hu-HU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66632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839200" cy="685800"/>
          </a:xfrm>
        </p:spPr>
        <p:txBody>
          <a:bodyPr/>
          <a:lstStyle/>
          <a:p>
            <a:r>
              <a:rPr lang="en-US" sz="2800" dirty="0" smtClean="0"/>
              <a:t>Code design from the point of communication engineering</a:t>
            </a:r>
            <a:endParaRPr lang="hu-HU" sz="2800" dirty="0"/>
          </a:p>
        </p:txBody>
      </p:sp>
      <p:grpSp>
        <p:nvGrpSpPr>
          <p:cNvPr id="10" name="Csoportba foglalás 9"/>
          <p:cNvGrpSpPr/>
          <p:nvPr/>
        </p:nvGrpSpPr>
        <p:grpSpPr>
          <a:xfrm>
            <a:off x="-76200" y="990600"/>
            <a:ext cx="8702675" cy="352425"/>
            <a:chOff x="-76200" y="1549326"/>
            <a:chExt cx="8702675" cy="352425"/>
          </a:xfrm>
        </p:grpSpPr>
        <p:sp>
          <p:nvSpPr>
            <p:cNvPr id="3" name="Szövegdoboz 2"/>
            <p:cNvSpPr txBox="1"/>
            <p:nvPr/>
          </p:nvSpPr>
          <p:spPr>
            <a:xfrm>
              <a:off x="-76200" y="1549326"/>
              <a:ext cx="21143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Given a BSC with </a:t>
              </a:r>
              <a:endParaRPr lang="hu-HU" sz="1600" dirty="0"/>
            </a:p>
          </p:txBody>
        </p:sp>
        <p:graphicFrame>
          <p:nvGraphicFramePr>
            <p:cNvPr id="4" name="Objektum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4715941"/>
                </p:ext>
              </p:extLst>
            </p:nvPr>
          </p:nvGraphicFramePr>
          <p:xfrm>
            <a:off x="1887113" y="1549326"/>
            <a:ext cx="241300" cy="33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41" name="Equation" r:id="rId3" imgW="164880" imgH="228600" progId="Equation.DSMT4">
                    <p:embed/>
                  </p:oleObj>
                </mc:Choice>
                <mc:Fallback>
                  <p:oleObj name="Equation" r:id="rId3" imgW="164880" imgH="22860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7113" y="1549326"/>
                          <a:ext cx="241300" cy="333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Szövegdoboz 4"/>
            <p:cNvSpPr txBox="1"/>
            <p:nvPr/>
          </p:nvSpPr>
          <p:spPr>
            <a:xfrm>
              <a:off x="2038145" y="1549326"/>
              <a:ext cx="26862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a</a:t>
              </a:r>
              <a:r>
                <a:rPr lang="en-US" sz="1600" dirty="0" smtClean="0"/>
                <a:t>nd a required level of </a:t>
              </a:r>
              <a:r>
                <a:rPr lang="en-US" sz="1600" dirty="0" err="1" smtClean="0"/>
                <a:t>QoS</a:t>
              </a:r>
              <a:r>
                <a:rPr lang="en-US" sz="1600" dirty="0" smtClean="0"/>
                <a:t> </a:t>
              </a:r>
              <a:endParaRPr lang="hu-HU" sz="1600" dirty="0"/>
            </a:p>
          </p:txBody>
        </p:sp>
        <p:graphicFrame>
          <p:nvGraphicFramePr>
            <p:cNvPr id="7" name="Objektum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73688812"/>
                </p:ext>
              </p:extLst>
            </p:nvPr>
          </p:nvGraphicFramePr>
          <p:xfrm>
            <a:off x="7772400" y="1549326"/>
            <a:ext cx="854075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42" name="Equation" r:id="rId5" imgW="583920" imgH="241200" progId="Equation.DSMT4">
                    <p:embed/>
                  </p:oleObj>
                </mc:Choice>
                <mc:Fallback>
                  <p:oleObj name="Equation" r:id="rId5" imgW="583920" imgH="24120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72400" y="1549326"/>
                          <a:ext cx="854075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ktum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8994312"/>
                </p:ext>
              </p:extLst>
            </p:nvPr>
          </p:nvGraphicFramePr>
          <p:xfrm>
            <a:off x="4751388" y="1614488"/>
            <a:ext cx="185737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43" name="Equation" r:id="rId7" imgW="126720" imgH="164880" progId="Equation.DSMT4">
                    <p:embed/>
                  </p:oleObj>
                </mc:Choice>
                <mc:Fallback>
                  <p:oleObj name="Equation" r:id="rId7" imgW="126720" imgH="16488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1388" y="1614488"/>
                          <a:ext cx="185737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Szövegdoboz 8"/>
            <p:cNvSpPr txBox="1"/>
            <p:nvPr/>
          </p:nvSpPr>
          <p:spPr>
            <a:xfrm>
              <a:off x="4758397" y="1549326"/>
              <a:ext cx="32461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, design a code which can achieve</a:t>
              </a:r>
              <a:endParaRPr lang="hu-HU" sz="1600" dirty="0"/>
            </a:p>
          </p:txBody>
        </p:sp>
      </p:grpSp>
      <p:grpSp>
        <p:nvGrpSpPr>
          <p:cNvPr id="42" name="Csoportba foglalás 41"/>
          <p:cNvGrpSpPr/>
          <p:nvPr/>
        </p:nvGrpSpPr>
        <p:grpSpPr>
          <a:xfrm>
            <a:off x="-106680" y="1647771"/>
            <a:ext cx="9250680" cy="1185128"/>
            <a:chOff x="-76200" y="1986335"/>
            <a:chExt cx="9250680" cy="1185128"/>
          </a:xfrm>
        </p:grpSpPr>
        <p:graphicFrame>
          <p:nvGraphicFramePr>
            <p:cNvPr id="11" name="Objektum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27927536"/>
                </p:ext>
              </p:extLst>
            </p:nvPr>
          </p:nvGraphicFramePr>
          <p:xfrm>
            <a:off x="1136748" y="1986335"/>
            <a:ext cx="68326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44" name="Equation" r:id="rId9" imgW="4101840" imgH="304560" progId="Equation.DSMT4">
                    <p:embed/>
                  </p:oleObj>
                </mc:Choice>
                <mc:Fallback>
                  <p:oleObj name="Equation" r:id="rId9" imgW="4101840" imgH="30456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6748" y="1986335"/>
                          <a:ext cx="6832600" cy="508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Szövegdoboz 11"/>
            <p:cNvSpPr txBox="1"/>
            <p:nvPr/>
          </p:nvSpPr>
          <p:spPr>
            <a:xfrm>
              <a:off x="-76200" y="2055669"/>
              <a:ext cx="13106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1. Evaluate </a:t>
              </a:r>
              <a:endParaRPr lang="hu-HU" sz="1800" dirty="0"/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76200" y="2436386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if </a:t>
              </a:r>
              <a:r>
                <a:rPr lang="en-US" sz="1800" i="1" dirty="0" smtClean="0"/>
                <a:t>n</a:t>
              </a:r>
              <a:r>
                <a:rPr lang="en-US" sz="1800" dirty="0" smtClean="0"/>
                <a:t>-</a:t>
              </a:r>
              <a:r>
                <a:rPr lang="en-US" sz="1800" i="1" dirty="0" smtClean="0"/>
                <a:t>k </a:t>
              </a:r>
              <a:r>
                <a:rPr lang="en-US" sz="1800" dirty="0" smtClean="0"/>
                <a:t>is too large or if   </a:t>
              </a:r>
              <a:endParaRPr lang="hu-HU" sz="1800" dirty="0"/>
            </a:p>
          </p:txBody>
        </p:sp>
        <p:graphicFrame>
          <p:nvGraphicFramePr>
            <p:cNvPr id="14" name="Objektum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9326519"/>
                </p:ext>
              </p:extLst>
            </p:nvPr>
          </p:nvGraphicFramePr>
          <p:xfrm>
            <a:off x="2362201" y="2494444"/>
            <a:ext cx="1097280" cy="313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545" name="Equation" r:id="rId11" imgW="711000" imgH="203040" progId="Equation.DSMT4">
                    <p:embed/>
                  </p:oleObj>
                </mc:Choice>
                <mc:Fallback>
                  <p:oleObj name="Equation" r:id="rId11" imgW="711000" imgH="20304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2201" y="2494444"/>
                          <a:ext cx="1097280" cy="313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Szövegdoboz 14"/>
            <p:cNvSpPr txBox="1"/>
            <p:nvPr/>
          </p:nvSpPr>
          <p:spPr>
            <a:xfrm>
              <a:off x="3459480" y="2436386"/>
              <a:ext cx="571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t</a:t>
              </a:r>
              <a:r>
                <a:rPr lang="en-US" sz="1800" dirty="0" smtClean="0"/>
                <a:t>hen there is no solution with correcting only single errors </a:t>
              </a:r>
              <a:endParaRPr lang="hu-HU" sz="1800" dirty="0"/>
            </a:p>
          </p:txBody>
        </p:sp>
        <p:sp>
          <p:nvSpPr>
            <p:cNvPr id="16" name="Szövegdoboz 15"/>
            <p:cNvSpPr txBox="1"/>
            <p:nvPr/>
          </p:nvSpPr>
          <p:spPr>
            <a:xfrm>
              <a:off x="228600" y="2802131"/>
              <a:ext cx="830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dirty="0" smtClean="0"/>
                <a:t>(then you need a more powerful code capable of correcting more than a single error) </a:t>
              </a:r>
              <a:endParaRPr lang="hu-HU" sz="1800" dirty="0"/>
            </a:p>
          </p:txBody>
        </p:sp>
      </p:grpSp>
      <p:sp>
        <p:nvSpPr>
          <p:cNvPr id="17" name="Szövegdoboz 16"/>
          <p:cNvSpPr txBox="1"/>
          <p:nvPr/>
        </p:nvSpPr>
        <p:spPr>
          <a:xfrm>
            <a:off x="33996" y="2866252"/>
            <a:ext cx="8834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2. Construct the parity check matrix obeying the rules: (i) each column vector is different; (ii) none of the column vector is the all-zero vector; (iii) the code is systematic</a:t>
            </a:r>
          </a:p>
        </p:txBody>
      </p:sp>
      <p:grpSp>
        <p:nvGrpSpPr>
          <p:cNvPr id="43" name="Csoportba foglalás 42"/>
          <p:cNvGrpSpPr/>
          <p:nvPr/>
        </p:nvGrpSpPr>
        <p:grpSpPr>
          <a:xfrm>
            <a:off x="0" y="3708711"/>
            <a:ext cx="8171168" cy="2588683"/>
            <a:chOff x="0" y="3708711"/>
            <a:chExt cx="8171168" cy="2588683"/>
          </a:xfrm>
        </p:grpSpPr>
        <p:sp>
          <p:nvSpPr>
            <p:cNvPr id="39" name="Szövegdoboz 38"/>
            <p:cNvSpPr txBox="1"/>
            <p:nvPr/>
          </p:nvSpPr>
          <p:spPr>
            <a:xfrm>
              <a:off x="0" y="3708711"/>
              <a:ext cx="33684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800" dirty="0" smtClean="0"/>
                <a:t>3. Implement the coding scheme</a:t>
              </a:r>
            </a:p>
          </p:txBody>
        </p:sp>
        <p:grpSp>
          <p:nvGrpSpPr>
            <p:cNvPr id="41" name="Csoportba foglalás 40"/>
            <p:cNvGrpSpPr/>
            <p:nvPr/>
          </p:nvGrpSpPr>
          <p:grpSpPr>
            <a:xfrm>
              <a:off x="198436" y="4392394"/>
              <a:ext cx="7972732" cy="1905000"/>
              <a:chOff x="286359" y="4846619"/>
              <a:chExt cx="7972732" cy="1905000"/>
            </a:xfrm>
          </p:grpSpPr>
          <p:cxnSp>
            <p:nvCxnSpPr>
              <p:cNvPr id="18" name="Egyenes összekötő nyíllal 17"/>
              <p:cNvCxnSpPr/>
              <p:nvPr/>
            </p:nvCxnSpPr>
            <p:spPr bwMode="auto">
              <a:xfrm>
                <a:off x="381609" y="5416480"/>
                <a:ext cx="4572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Egyenes összekötő nyíllal 18"/>
              <p:cNvCxnSpPr/>
              <p:nvPr/>
            </p:nvCxnSpPr>
            <p:spPr bwMode="auto">
              <a:xfrm>
                <a:off x="1991436" y="5430819"/>
                <a:ext cx="619023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Folyamatábra: Vagy 19"/>
              <p:cNvSpPr/>
              <p:nvPr/>
            </p:nvSpPr>
            <p:spPr bwMode="auto">
              <a:xfrm>
                <a:off x="2610459" y="5202219"/>
                <a:ext cx="304800" cy="381000"/>
              </a:xfrm>
              <a:prstGeom prst="flowChartOr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1" name="Egyenes összekötő nyíllal 20"/>
              <p:cNvCxnSpPr>
                <a:stCxn id="20" idx="6"/>
              </p:cNvCxnSpPr>
              <p:nvPr/>
            </p:nvCxnSpPr>
            <p:spPr bwMode="auto">
              <a:xfrm>
                <a:off x="2915259" y="5392719"/>
                <a:ext cx="381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Egyenes összekötő nyíllal 21"/>
              <p:cNvCxnSpPr/>
              <p:nvPr/>
            </p:nvCxnSpPr>
            <p:spPr bwMode="auto">
              <a:xfrm>
                <a:off x="4363059" y="5422216"/>
                <a:ext cx="381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Egyenes összekötő nyíllal 23"/>
              <p:cNvCxnSpPr/>
              <p:nvPr/>
            </p:nvCxnSpPr>
            <p:spPr bwMode="auto">
              <a:xfrm>
                <a:off x="5973091" y="5416480"/>
                <a:ext cx="381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5" name="Folyamatábra: Vagy 24"/>
              <p:cNvSpPr/>
              <p:nvPr/>
            </p:nvSpPr>
            <p:spPr bwMode="auto">
              <a:xfrm>
                <a:off x="6354091" y="5197713"/>
                <a:ext cx="304800" cy="381000"/>
              </a:xfrm>
              <a:prstGeom prst="flowChartOr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6" name="Egyenes összekötő 25"/>
              <p:cNvCxnSpPr/>
              <p:nvPr/>
            </p:nvCxnSpPr>
            <p:spPr bwMode="auto">
              <a:xfrm>
                <a:off x="3121737" y="5392719"/>
                <a:ext cx="0" cy="13589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Egyenes összekötő 26"/>
              <p:cNvCxnSpPr/>
              <p:nvPr/>
            </p:nvCxnSpPr>
            <p:spPr bwMode="auto">
              <a:xfrm>
                <a:off x="3121737" y="6751619"/>
                <a:ext cx="3400732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Egyenes összekötő nyíllal 27"/>
              <p:cNvCxnSpPr>
                <a:endCxn id="25" idx="4"/>
              </p:cNvCxnSpPr>
              <p:nvPr/>
            </p:nvCxnSpPr>
            <p:spPr bwMode="auto">
              <a:xfrm flipV="1">
                <a:off x="6506491" y="5578713"/>
                <a:ext cx="0" cy="1172906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Egyenes összekötő nyíllal 28"/>
              <p:cNvCxnSpPr/>
              <p:nvPr/>
            </p:nvCxnSpPr>
            <p:spPr bwMode="auto">
              <a:xfrm>
                <a:off x="6658891" y="5416480"/>
                <a:ext cx="381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0" name="Szövegdoboz 29"/>
              <p:cNvSpPr txBox="1"/>
              <p:nvPr/>
            </p:nvSpPr>
            <p:spPr>
              <a:xfrm>
                <a:off x="7039891" y="5238830"/>
                <a:ext cx="838200" cy="3077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err="1" smtClean="0"/>
                  <a:t>Trunc</a:t>
                </a:r>
                <a:endParaRPr lang="hu-HU" sz="1400" dirty="0"/>
              </a:p>
            </p:txBody>
          </p:sp>
          <p:cxnSp>
            <p:nvCxnSpPr>
              <p:cNvPr id="31" name="Egyenes összekötő nyíllal 30"/>
              <p:cNvCxnSpPr/>
              <p:nvPr/>
            </p:nvCxnSpPr>
            <p:spPr bwMode="auto">
              <a:xfrm>
                <a:off x="7878091" y="5387393"/>
                <a:ext cx="381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" name="Egyenes összekötő nyíllal 31"/>
              <p:cNvCxnSpPr>
                <a:endCxn id="20" idx="0"/>
              </p:cNvCxnSpPr>
              <p:nvPr/>
            </p:nvCxnSpPr>
            <p:spPr bwMode="auto">
              <a:xfrm>
                <a:off x="2762859" y="4846619"/>
                <a:ext cx="0" cy="35560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3" name="Szövegdoboz 32"/>
              <p:cNvSpPr txBox="1"/>
              <p:nvPr/>
            </p:nvSpPr>
            <p:spPr>
              <a:xfrm>
                <a:off x="286359" y="4979871"/>
                <a:ext cx="64770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hu-HU" sz="1400" b="1" dirty="0" smtClean="0"/>
                  <a:t>u</a:t>
                </a:r>
                <a:endParaRPr lang="hu-HU" sz="1400" b="1" dirty="0"/>
              </a:p>
            </p:txBody>
          </p:sp>
          <p:sp>
            <p:nvSpPr>
              <p:cNvPr id="34" name="Szövegdoboz 33"/>
              <p:cNvSpPr txBox="1"/>
              <p:nvPr/>
            </p:nvSpPr>
            <p:spPr>
              <a:xfrm>
                <a:off x="838809" y="5197713"/>
                <a:ext cx="1176798" cy="4616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hu-HU" b="1" dirty="0" smtClean="0"/>
                  <a:t>G</a:t>
                </a:r>
                <a:endParaRPr lang="hu-HU" b="1" dirty="0"/>
              </a:p>
            </p:txBody>
          </p:sp>
          <p:sp>
            <p:nvSpPr>
              <p:cNvPr id="35" name="Szövegdoboz 34"/>
              <p:cNvSpPr txBox="1"/>
              <p:nvPr/>
            </p:nvSpPr>
            <p:spPr>
              <a:xfrm>
                <a:off x="3253243" y="5152907"/>
                <a:ext cx="1176798" cy="46166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hu-HU" b="1" dirty="0"/>
                  <a:t>H</a:t>
                </a:r>
              </a:p>
            </p:txBody>
          </p:sp>
          <p:sp>
            <p:nvSpPr>
              <p:cNvPr id="36" name="Téglalap 35"/>
              <p:cNvSpPr/>
              <p:nvPr/>
            </p:nvSpPr>
            <p:spPr bwMode="auto">
              <a:xfrm>
                <a:off x="2300947" y="4979871"/>
                <a:ext cx="804812" cy="88752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u-H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Szövegdoboz 36"/>
              <p:cNvSpPr txBox="1"/>
              <p:nvPr/>
            </p:nvSpPr>
            <p:spPr>
              <a:xfrm>
                <a:off x="1536912" y="5958840"/>
                <a:ext cx="127614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BSC with </a:t>
                </a:r>
                <a:endParaRPr lang="hu-HU" sz="1600" dirty="0"/>
              </a:p>
            </p:txBody>
          </p:sp>
          <p:graphicFrame>
            <p:nvGraphicFramePr>
              <p:cNvPr id="38" name="Objektum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16363629"/>
                  </p:ext>
                </p:extLst>
              </p:nvPr>
            </p:nvGraphicFramePr>
            <p:xfrm>
              <a:off x="2729543" y="5958840"/>
              <a:ext cx="241300" cy="3333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47546" name="Equation" r:id="rId13" imgW="164880" imgH="228600" progId="Equation.DSMT4">
                      <p:embed/>
                    </p:oleObj>
                  </mc:Choice>
                  <mc:Fallback>
                    <p:oleObj name="Equation" r:id="rId13" imgW="164880" imgH="228600" progId="Equation.DSMT4">
                      <p:embed/>
                      <p:pic>
                        <p:nvPicPr>
                          <p:cNvPr id="0" name="Picture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29543" y="5958840"/>
                            <a:ext cx="241300" cy="3333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0" name="Szövegdoboz 39"/>
              <p:cNvSpPr txBox="1"/>
              <p:nvPr/>
            </p:nvSpPr>
            <p:spPr>
              <a:xfrm>
                <a:off x="4744059" y="4846619"/>
                <a:ext cx="1419532" cy="92333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/>
                  <a:t>Array of masking gates or LUT</a:t>
                </a:r>
                <a:endParaRPr lang="hu-HU" sz="18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37476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52400"/>
            <a:ext cx="8610600" cy="1143000"/>
          </a:xfrm>
        </p:spPr>
        <p:txBody>
          <a:bodyPr/>
          <a:lstStyle/>
          <a:p>
            <a:r>
              <a:rPr lang="hu-HU" sz="3200" dirty="0" smtClean="0"/>
              <a:t>Design an </a:t>
            </a:r>
            <a:r>
              <a:rPr lang="hu-HU" sz="3200" dirty="0" err="1" smtClean="0"/>
              <a:t>error</a:t>
            </a:r>
            <a:r>
              <a:rPr lang="hu-HU" sz="3200" dirty="0" smtClean="0"/>
              <a:t> </a:t>
            </a:r>
            <a:r>
              <a:rPr lang="hu-HU" sz="3200" dirty="0" err="1" smtClean="0"/>
              <a:t>correcting</a:t>
            </a:r>
            <a:r>
              <a:rPr lang="hu-HU" sz="3200" dirty="0" smtClean="0"/>
              <a:t> </a:t>
            </a:r>
            <a:r>
              <a:rPr lang="hu-HU" sz="3200" dirty="0" err="1" smtClean="0"/>
              <a:t>code</a:t>
            </a:r>
            <a:r>
              <a:rPr lang="hu-HU" sz="3200" dirty="0" smtClean="0"/>
              <a:t> </a:t>
            </a:r>
            <a:r>
              <a:rPr lang="hu-HU" sz="3200" dirty="0" err="1" smtClean="0"/>
              <a:t>for</a:t>
            </a:r>
            <a:r>
              <a:rPr lang="hu-HU" sz="3200" dirty="0" smtClean="0"/>
              <a:t> a BSC (BER=0.01) </a:t>
            </a:r>
            <a:r>
              <a:rPr lang="hu-HU" sz="3200" dirty="0" err="1" smtClean="0"/>
              <a:t>to</a:t>
            </a:r>
            <a:r>
              <a:rPr lang="hu-HU" sz="3200" dirty="0" smtClean="0"/>
              <a:t> </a:t>
            </a:r>
            <a:r>
              <a:rPr lang="hu-HU" sz="3200" dirty="0" err="1" smtClean="0"/>
              <a:t>achieve</a:t>
            </a:r>
            <a:r>
              <a:rPr lang="hu-HU" sz="3200" dirty="0" smtClean="0"/>
              <a:t>  BER</a:t>
            </a:r>
            <a:r>
              <a:rPr lang="en-US" sz="3200" dirty="0" smtClean="0"/>
              <a:t>’=0.00001</a:t>
            </a:r>
            <a:endParaRPr lang="hu-HU" sz="3200" dirty="0"/>
          </a:p>
        </p:txBody>
      </p:sp>
      <p:grpSp>
        <p:nvGrpSpPr>
          <p:cNvPr id="9" name="Csoportba foglalás 8"/>
          <p:cNvGrpSpPr/>
          <p:nvPr/>
        </p:nvGrpSpPr>
        <p:grpSpPr>
          <a:xfrm>
            <a:off x="381000" y="1447800"/>
            <a:ext cx="6333331" cy="1117600"/>
            <a:chOff x="381000" y="1447800"/>
            <a:chExt cx="6333331" cy="1117600"/>
          </a:xfrm>
        </p:grpSpPr>
        <p:graphicFrame>
          <p:nvGraphicFramePr>
            <p:cNvPr id="3" name="Objektum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7152944"/>
                </p:ext>
              </p:extLst>
            </p:nvPr>
          </p:nvGraphicFramePr>
          <p:xfrm>
            <a:off x="600869" y="2057400"/>
            <a:ext cx="6113462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5824" name="Equation" r:id="rId3" imgW="3670200" imgH="304560" progId="Equation.DSMT4">
                    <p:embed/>
                  </p:oleObj>
                </mc:Choice>
                <mc:Fallback>
                  <p:oleObj name="Equation" r:id="rId3" imgW="3670200" imgH="304560" progId="Equation.DSMT4">
                    <p:embed/>
                    <p:pic>
                      <p:nvPicPr>
                        <p:cNvPr id="0" name="Picture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0869" y="2057400"/>
                          <a:ext cx="6113462" cy="508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Szövegdoboz 3"/>
            <p:cNvSpPr txBox="1"/>
            <p:nvPr/>
          </p:nvSpPr>
          <p:spPr>
            <a:xfrm>
              <a:off x="381000" y="1447800"/>
              <a:ext cx="5181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/>
                <a:t>Step 1</a:t>
              </a:r>
              <a:r>
                <a:rPr lang="en-US" dirty="0" smtClean="0"/>
                <a:t>: </a:t>
              </a:r>
              <a:r>
                <a:rPr lang="en-US" dirty="0" err="1" smtClean="0"/>
                <a:t>indetifying</a:t>
              </a:r>
              <a:r>
                <a:rPr lang="en-US" dirty="0" smtClean="0"/>
                <a:t> the code parameters </a:t>
              </a:r>
              <a:endParaRPr lang="hu-HU" dirty="0"/>
            </a:p>
          </p:txBody>
        </p:sp>
      </p:grpSp>
      <p:pic>
        <p:nvPicPr>
          <p:cNvPr id="5" name="Kép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101" y="2667000"/>
            <a:ext cx="5338583" cy="4002032"/>
          </a:xfrm>
          <a:prstGeom prst="rect">
            <a:avLst/>
          </a:prstGeom>
        </p:spPr>
      </p:pic>
      <p:cxnSp>
        <p:nvCxnSpPr>
          <p:cNvPr id="7" name="Egyenes összekötő 6"/>
          <p:cNvCxnSpPr/>
          <p:nvPr/>
        </p:nvCxnSpPr>
        <p:spPr bwMode="auto">
          <a:xfrm>
            <a:off x="2286000" y="6077803"/>
            <a:ext cx="1371600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Szövegdoboz 9"/>
          <p:cNvSpPr txBox="1"/>
          <p:nvPr/>
        </p:nvSpPr>
        <p:spPr>
          <a:xfrm>
            <a:off x="7162800" y="37338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n</a:t>
            </a:r>
            <a:r>
              <a:rPr lang="en-US" sz="3200" dirty="0" smtClean="0"/>
              <a:t>=7, </a:t>
            </a:r>
            <a:r>
              <a:rPr lang="en-US" sz="3200" i="1" dirty="0" smtClean="0"/>
              <a:t>k</a:t>
            </a:r>
            <a:r>
              <a:rPr lang="en-US" sz="3200" dirty="0" smtClean="0"/>
              <a:t>=4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248723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Suggested</a:t>
            </a:r>
            <a:r>
              <a:rPr lang="hu-HU" dirty="0" smtClean="0"/>
              <a:t> </a:t>
            </a:r>
            <a:r>
              <a:rPr lang="hu-HU" dirty="0" err="1" smtClean="0"/>
              <a:t>reading</a:t>
            </a:r>
            <a:r>
              <a:rPr lang="en-US" dirty="0" smtClean="0"/>
              <a:t>s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838200" y="2819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/>
              <a:t>D. </a:t>
            </a:r>
            <a:r>
              <a:rPr lang="hu-HU" dirty="0" err="1"/>
              <a:t>Costello</a:t>
            </a:r>
            <a:r>
              <a:rPr lang="hu-HU" dirty="0"/>
              <a:t>: </a:t>
            </a:r>
            <a:r>
              <a:rPr lang="hu-HU" dirty="0" err="1"/>
              <a:t>Error</a:t>
            </a:r>
            <a:r>
              <a:rPr lang="hu-HU" dirty="0"/>
              <a:t> </a:t>
            </a:r>
            <a:r>
              <a:rPr lang="hu-HU" dirty="0" err="1"/>
              <a:t>control</a:t>
            </a:r>
            <a:r>
              <a:rPr lang="hu-HU" dirty="0"/>
              <a:t> </a:t>
            </a:r>
            <a:r>
              <a:rPr lang="hu-HU" dirty="0" err="1"/>
              <a:t>codes</a:t>
            </a:r>
            <a:r>
              <a:rPr lang="hu-HU" dirty="0"/>
              <a:t>, </a:t>
            </a:r>
            <a:r>
              <a:rPr lang="hu-HU" dirty="0" err="1"/>
              <a:t>Wiley</a:t>
            </a:r>
            <a:r>
              <a:rPr lang="hu-HU" dirty="0"/>
              <a:t>, </a:t>
            </a:r>
            <a:r>
              <a:rPr lang="hu-HU" dirty="0" smtClean="0"/>
              <a:t>2005, </a:t>
            </a:r>
            <a:r>
              <a:rPr lang="hu-HU" dirty="0" err="1" smtClean="0"/>
              <a:t>Chapter</a:t>
            </a:r>
            <a:r>
              <a:rPr lang="en-US" smtClean="0"/>
              <a:t> 3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9786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hu-HU" b="1" dirty="0" err="1" smtClean="0"/>
              <a:t>Objective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371600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Design a </a:t>
            </a:r>
            <a:r>
              <a:rPr lang="hu-HU" dirty="0" err="1" smtClean="0"/>
              <a:t>code</a:t>
            </a:r>
            <a:r>
              <a:rPr lang="hu-HU" dirty="0" smtClean="0"/>
              <a:t> </a:t>
            </a:r>
            <a:r>
              <a:rPr lang="hu-HU" dirty="0" err="1" smtClean="0"/>
              <a:t>which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 smtClean="0"/>
              <a:t>correct</a:t>
            </a:r>
            <a:r>
              <a:rPr lang="hu-HU" dirty="0" smtClean="0"/>
              <a:t> </a:t>
            </a:r>
            <a:r>
              <a:rPr lang="hu-HU" dirty="0" err="1" smtClean="0"/>
              <a:t>every</a:t>
            </a:r>
            <a:r>
              <a:rPr lang="hu-HU" dirty="0" smtClean="0"/>
              <a:t> </a:t>
            </a:r>
            <a:r>
              <a:rPr lang="hu-HU" dirty="0" err="1" smtClean="0"/>
              <a:t>single</a:t>
            </a:r>
            <a:r>
              <a:rPr lang="hu-HU" dirty="0" smtClean="0"/>
              <a:t> </a:t>
            </a:r>
            <a:r>
              <a:rPr lang="hu-HU" dirty="0" err="1" smtClean="0"/>
              <a:t>error</a:t>
            </a:r>
            <a:r>
              <a:rPr lang="hu-HU" dirty="0"/>
              <a:t>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685800" y="34290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 err="1" smtClean="0"/>
              <a:t>Motivation</a:t>
            </a:r>
            <a:r>
              <a:rPr lang="hu-HU" dirty="0" smtClean="0"/>
              <a:t>:</a:t>
            </a:r>
          </a:p>
          <a:p>
            <a:pPr algn="l"/>
            <a:r>
              <a:rPr lang="hu-HU" dirty="0" err="1" smtClean="0"/>
              <a:t>If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channel</a:t>
            </a:r>
            <a:r>
              <a:rPr lang="hu-HU" dirty="0" smtClean="0"/>
              <a:t> is </a:t>
            </a:r>
            <a:r>
              <a:rPr lang="hu-HU" dirty="0" err="1" smtClean="0"/>
              <a:t>good</a:t>
            </a:r>
            <a:r>
              <a:rPr lang="hu-HU" dirty="0" smtClean="0"/>
              <a:t> </a:t>
            </a:r>
            <a:r>
              <a:rPr lang="hu-HU" dirty="0" err="1" smtClean="0"/>
              <a:t>then</a:t>
            </a:r>
            <a:r>
              <a:rPr lang="hu-HU" dirty="0" smtClean="0"/>
              <a:t> </a:t>
            </a: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is</a:t>
            </a:r>
            <a:r>
              <a:rPr lang="hu-HU" dirty="0" smtClean="0"/>
              <a:t> </a:t>
            </a:r>
            <a:r>
              <a:rPr lang="hu-HU" dirty="0" err="1" smtClean="0"/>
              <a:t>enough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a limited </a:t>
            </a:r>
            <a:r>
              <a:rPr lang="hu-HU" dirty="0" err="1" smtClean="0"/>
              <a:t>error</a:t>
            </a:r>
            <a:r>
              <a:rPr lang="hu-HU" dirty="0" smtClean="0"/>
              <a:t> </a:t>
            </a:r>
            <a:r>
              <a:rPr lang="hu-HU" dirty="0" err="1" smtClean="0"/>
              <a:t>correcting</a:t>
            </a:r>
            <a:r>
              <a:rPr lang="hu-HU" dirty="0" smtClean="0"/>
              <a:t> </a:t>
            </a:r>
            <a:r>
              <a:rPr lang="hu-HU" dirty="0" err="1" smtClean="0"/>
              <a:t>capability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6321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 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0796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01722" y="304800"/>
            <a:ext cx="7772400" cy="838200"/>
          </a:xfrm>
        </p:spPr>
        <p:txBody>
          <a:bodyPr/>
          <a:lstStyle/>
          <a:p>
            <a:r>
              <a:rPr lang="hu-HU" dirty="0" smtClean="0"/>
              <a:t>Hamming </a:t>
            </a:r>
            <a:r>
              <a:rPr lang="hu-HU" dirty="0" err="1" smtClean="0"/>
              <a:t>codes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152400" y="1222822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Capable</a:t>
            </a:r>
            <a:r>
              <a:rPr lang="hu-HU" dirty="0" smtClean="0"/>
              <a:t> of </a:t>
            </a:r>
            <a:r>
              <a:rPr lang="hu-HU" dirty="0" err="1" smtClean="0"/>
              <a:t>correcting</a:t>
            </a:r>
            <a:r>
              <a:rPr lang="hu-HU" dirty="0" smtClean="0"/>
              <a:t> </a:t>
            </a:r>
            <a:r>
              <a:rPr lang="hu-HU" dirty="0" err="1" smtClean="0"/>
              <a:t>every</a:t>
            </a:r>
            <a:r>
              <a:rPr lang="hu-HU" dirty="0" smtClean="0"/>
              <a:t> </a:t>
            </a:r>
            <a:r>
              <a:rPr lang="hu-HU" dirty="0" err="1" smtClean="0"/>
              <a:t>single</a:t>
            </a:r>
            <a:r>
              <a:rPr lang="hu-HU" dirty="0" smtClean="0"/>
              <a:t> </a:t>
            </a:r>
            <a:r>
              <a:rPr lang="hu-HU" dirty="0" err="1" smtClean="0"/>
              <a:t>error</a:t>
            </a:r>
            <a:r>
              <a:rPr lang="hu-HU" dirty="0" smtClean="0"/>
              <a:t>, </a:t>
            </a:r>
            <a:r>
              <a:rPr lang="hu-HU" dirty="0" err="1" smtClean="0"/>
              <a:t>they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perfect</a:t>
            </a:r>
            <a:r>
              <a:rPr lang="hu-HU" dirty="0" smtClean="0"/>
              <a:t> </a:t>
            </a:r>
            <a:r>
              <a:rPr lang="hu-HU" dirty="0" err="1" smtClean="0"/>
              <a:t>codes</a:t>
            </a:r>
            <a:r>
              <a:rPr lang="hu-HU" dirty="0" smtClean="0"/>
              <a:t>: </a:t>
            </a:r>
            <a:endParaRPr lang="hu-HU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822596"/>
              </p:ext>
            </p:extLst>
          </p:nvPr>
        </p:nvGraphicFramePr>
        <p:xfrm>
          <a:off x="914400" y="1828800"/>
          <a:ext cx="3514726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158" name="Equation" r:id="rId3" imgW="1562040" imgH="203040" progId="Equation.DSMT4">
                  <p:embed/>
                </p:oleObj>
              </mc:Choice>
              <mc:Fallback>
                <p:oleObj name="Equation" r:id="rId3" imgW="1562040" imgH="2030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3514726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440238"/>
              </p:ext>
            </p:extLst>
          </p:nvPr>
        </p:nvGraphicFramePr>
        <p:xfrm>
          <a:off x="849313" y="2381250"/>
          <a:ext cx="38576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159" name="Equation" r:id="rId5" imgW="1714320" imgH="457200" progId="Equation.DSMT4">
                  <p:embed/>
                </p:oleObj>
              </mc:Choice>
              <mc:Fallback>
                <p:oleObj name="Equation" r:id="rId5" imgW="1714320" imgH="4572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2381250"/>
                        <a:ext cx="38576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609600" y="37338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 err="1" smtClean="0"/>
              <a:t>Construction</a:t>
            </a:r>
            <a:r>
              <a:rPr lang="hu-HU" dirty="0" smtClean="0"/>
              <a:t> of C(n,k) Hamming </a:t>
            </a:r>
            <a:r>
              <a:rPr lang="hu-HU" dirty="0" err="1" smtClean="0"/>
              <a:t>code</a:t>
            </a:r>
            <a:r>
              <a:rPr lang="hu-HU" dirty="0" smtClean="0"/>
              <a:t>:</a:t>
            </a:r>
          </a:p>
          <a:p>
            <a:pPr marL="457200" indent="-457200" algn="l">
              <a:buAutoNum type="arabicPeriod"/>
            </a:pPr>
            <a:r>
              <a:rPr lang="hu-HU" sz="1800" dirty="0" err="1" smtClean="0"/>
              <a:t>Construct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column</a:t>
            </a:r>
            <a:r>
              <a:rPr lang="hu-HU" sz="1800" dirty="0" smtClean="0"/>
              <a:t> </a:t>
            </a:r>
            <a:r>
              <a:rPr lang="hu-HU" sz="1800" dirty="0" err="1" smtClean="0"/>
              <a:t>vectors</a:t>
            </a:r>
            <a:r>
              <a:rPr lang="hu-HU" sz="1800" dirty="0" smtClean="0"/>
              <a:t> of </a:t>
            </a:r>
            <a:r>
              <a:rPr lang="hu-HU" sz="1800" dirty="0" err="1" smtClean="0"/>
              <a:t>the</a:t>
            </a:r>
            <a:r>
              <a:rPr lang="hu-HU" sz="1800" dirty="0" smtClean="0"/>
              <a:t>  </a:t>
            </a:r>
            <a:r>
              <a:rPr lang="hu-HU" sz="1800" dirty="0" err="1" smtClean="0"/>
              <a:t>parity</a:t>
            </a:r>
            <a:r>
              <a:rPr lang="hu-HU" sz="1800" dirty="0" smtClean="0"/>
              <a:t> </a:t>
            </a:r>
            <a:r>
              <a:rPr lang="hu-HU" sz="1800" dirty="0" err="1" smtClean="0"/>
              <a:t>check</a:t>
            </a:r>
            <a:r>
              <a:rPr lang="hu-HU" sz="1800" dirty="0" smtClean="0"/>
              <a:t> </a:t>
            </a:r>
            <a:r>
              <a:rPr lang="hu-HU" sz="1800" dirty="0" err="1" smtClean="0"/>
              <a:t>matrix</a:t>
            </a:r>
            <a:r>
              <a:rPr lang="hu-HU" sz="1800" dirty="0" smtClean="0"/>
              <a:t> </a:t>
            </a:r>
            <a:r>
              <a:rPr lang="hu-HU" sz="1800" b="1" dirty="0" smtClean="0"/>
              <a:t>H </a:t>
            </a:r>
            <a:r>
              <a:rPr lang="hu-HU" sz="1800" dirty="0" err="1" smtClean="0"/>
              <a:t>by</a:t>
            </a:r>
            <a:r>
              <a:rPr lang="hu-HU" sz="1800" dirty="0" smtClean="0"/>
              <a:t>  </a:t>
            </a:r>
            <a:r>
              <a:rPr lang="hu-HU" sz="1800" dirty="0" err="1" smtClean="0"/>
              <a:t>fulfilling</a:t>
            </a:r>
            <a:r>
              <a:rPr lang="hu-HU" sz="1800" dirty="0" smtClean="0"/>
              <a:t> </a:t>
            </a:r>
            <a:r>
              <a:rPr lang="hu-HU" sz="1800" dirty="0" err="1" smtClean="0"/>
              <a:t>that</a:t>
            </a:r>
            <a:r>
              <a:rPr lang="hu-HU" sz="1800" dirty="0" smtClean="0"/>
              <a:t> </a:t>
            </a:r>
            <a:r>
              <a:rPr lang="hu-HU" sz="1800" dirty="0" err="1" smtClean="0"/>
              <a:t>all</a:t>
            </a:r>
            <a:r>
              <a:rPr lang="hu-HU" sz="1800" dirty="0" smtClean="0"/>
              <a:t> </a:t>
            </a:r>
            <a:r>
              <a:rPr lang="hu-HU" sz="1800" dirty="0" err="1" smtClean="0"/>
              <a:t>column</a:t>
            </a:r>
            <a:r>
              <a:rPr lang="hu-HU" sz="1800" dirty="0" smtClean="0"/>
              <a:t> </a:t>
            </a:r>
            <a:r>
              <a:rPr lang="hu-HU" sz="1800" dirty="0" err="1" smtClean="0"/>
              <a:t>vectors</a:t>
            </a:r>
            <a:r>
              <a:rPr lang="hu-HU" sz="1800" dirty="0" smtClean="0"/>
              <a:t> must be </a:t>
            </a:r>
            <a:r>
              <a:rPr lang="hu-HU" sz="1800" dirty="0" err="1" smtClean="0"/>
              <a:t>different</a:t>
            </a:r>
            <a:r>
              <a:rPr lang="hu-HU" sz="1800" dirty="0" smtClean="0"/>
              <a:t> </a:t>
            </a:r>
            <a:r>
              <a:rPr lang="hu-HU" sz="1800" dirty="0" err="1" smtClean="0"/>
              <a:t>form</a:t>
            </a:r>
            <a:r>
              <a:rPr lang="hu-HU" sz="1800" dirty="0" smtClean="0"/>
              <a:t> </a:t>
            </a:r>
            <a:r>
              <a:rPr lang="hu-HU" sz="1800" dirty="0" err="1" smtClean="0"/>
              <a:t>each</a:t>
            </a:r>
            <a:r>
              <a:rPr lang="hu-HU" sz="1800" dirty="0" smtClean="0"/>
              <a:t> </a:t>
            </a:r>
            <a:r>
              <a:rPr lang="hu-HU" sz="1800" dirty="0" err="1" smtClean="0"/>
              <a:t>other</a:t>
            </a:r>
            <a:r>
              <a:rPr lang="hu-HU" sz="1800" dirty="0" smtClean="0"/>
              <a:t> and </a:t>
            </a:r>
            <a:r>
              <a:rPr lang="hu-HU" sz="1800" dirty="0" err="1" smtClean="0"/>
              <a:t>none</a:t>
            </a:r>
            <a:r>
              <a:rPr lang="hu-HU" sz="1800" dirty="0" smtClean="0"/>
              <a:t> of </a:t>
            </a:r>
            <a:r>
              <a:rPr lang="hu-HU" sz="1800" dirty="0" err="1" smtClean="0"/>
              <a:t>them</a:t>
            </a:r>
            <a:r>
              <a:rPr lang="hu-HU" sz="1800" dirty="0" smtClean="0"/>
              <a:t> </a:t>
            </a:r>
            <a:r>
              <a:rPr lang="hu-HU" sz="1800" dirty="0" err="1" smtClean="0"/>
              <a:t>can</a:t>
            </a:r>
            <a:r>
              <a:rPr lang="hu-HU" sz="1800" dirty="0" smtClean="0"/>
              <a:t> be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all</a:t>
            </a:r>
            <a:r>
              <a:rPr lang="hu-HU" sz="1800" dirty="0" smtClean="0"/>
              <a:t> </a:t>
            </a:r>
            <a:r>
              <a:rPr lang="hu-HU" sz="1800" dirty="0" err="1" smtClean="0"/>
              <a:t>zero</a:t>
            </a:r>
            <a:r>
              <a:rPr lang="hu-HU" sz="1800" dirty="0" smtClean="0"/>
              <a:t> </a:t>
            </a:r>
            <a:r>
              <a:rPr lang="hu-HU" sz="1800" dirty="0" err="1" smtClean="0"/>
              <a:t>vector</a:t>
            </a:r>
            <a:endParaRPr lang="hu-HU" sz="1800" dirty="0" smtClean="0"/>
          </a:p>
          <a:p>
            <a:pPr marL="457200" indent="-457200" algn="l">
              <a:buAutoNum type="arabicPeriod"/>
            </a:pPr>
            <a:r>
              <a:rPr lang="hu-HU" sz="1800" dirty="0" err="1" smtClean="0"/>
              <a:t>Construct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generator</a:t>
            </a:r>
            <a:r>
              <a:rPr lang="hu-HU" sz="1800" dirty="0" smtClean="0"/>
              <a:t> </a:t>
            </a:r>
            <a:r>
              <a:rPr lang="hu-HU" sz="1800" dirty="0" err="1" smtClean="0"/>
              <a:t>matrix</a:t>
            </a:r>
            <a:endParaRPr lang="hu-HU" sz="1800" dirty="0" smtClean="0"/>
          </a:p>
          <a:p>
            <a:pPr marL="457200" indent="-457200" algn="l">
              <a:buAutoNum type="arabicPeriod"/>
            </a:pPr>
            <a:r>
              <a:rPr lang="hu-HU" sz="1800" dirty="0" smtClean="0"/>
              <a:t>Design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matching</a:t>
            </a:r>
            <a:r>
              <a:rPr lang="hu-HU" sz="1800" dirty="0" smtClean="0"/>
              <a:t> </a:t>
            </a:r>
            <a:r>
              <a:rPr lang="hu-HU" sz="1800" dirty="0" err="1" smtClean="0"/>
              <a:t>gates</a:t>
            </a:r>
            <a:r>
              <a:rPr lang="hu-HU" sz="1800" dirty="0" smtClean="0"/>
              <a:t> </a:t>
            </a:r>
            <a:r>
              <a:rPr lang="hu-HU" sz="1800" dirty="0" err="1" smtClean="0"/>
              <a:t>syndrome</a:t>
            </a:r>
            <a:r>
              <a:rPr lang="hu-HU" sz="1800" dirty="0" smtClean="0"/>
              <a:t> </a:t>
            </a:r>
            <a:r>
              <a:rPr lang="hu-HU" sz="1800" dirty="0" err="1" smtClean="0"/>
              <a:t>decoding</a:t>
            </a:r>
            <a:endParaRPr lang="hu-HU" sz="1800" dirty="0" smtClean="0"/>
          </a:p>
          <a:p>
            <a:pPr marL="457200" indent="-457200" algn="l">
              <a:buAutoNum type="arabicPeriod"/>
            </a:pPr>
            <a:r>
              <a:rPr lang="hu-HU" sz="1800" dirty="0" err="1" smtClean="0"/>
              <a:t>Implement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full</a:t>
            </a:r>
            <a:r>
              <a:rPr lang="hu-HU" sz="1800" dirty="0" smtClean="0"/>
              <a:t> </a:t>
            </a:r>
            <a:r>
              <a:rPr lang="hu-HU" sz="1800" dirty="0" err="1" smtClean="0"/>
              <a:t>scheme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527396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hu-HU" sz="3600" dirty="0" smtClean="0"/>
              <a:t>The C(7,4) Hamming </a:t>
            </a:r>
            <a:r>
              <a:rPr lang="hu-HU" sz="3600" dirty="0" err="1" smtClean="0"/>
              <a:t>code</a:t>
            </a:r>
            <a:endParaRPr lang="hu-HU" sz="3600" dirty="0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047515"/>
              </p:ext>
            </p:extLst>
          </p:nvPr>
        </p:nvGraphicFramePr>
        <p:xfrm>
          <a:off x="428766" y="990600"/>
          <a:ext cx="480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85" name="Equation" r:id="rId3" imgW="2133360" imgH="203040" progId="Equation.DSMT4">
                  <p:embed/>
                </p:oleObj>
              </mc:Choice>
              <mc:Fallback>
                <p:oleObj name="Equation" r:id="rId3" imgW="2133360" imgH="2030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66" y="990600"/>
                        <a:ext cx="480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ím 1"/>
          <p:cNvSpPr txBox="1">
            <a:spLocks/>
          </p:cNvSpPr>
          <p:nvPr/>
        </p:nvSpPr>
        <p:spPr bwMode="auto">
          <a:xfrm>
            <a:off x="428766" y="1591101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800" dirty="0" smtClean="0"/>
              <a:t>Constructing the parity check matrix </a:t>
            </a:r>
            <a:r>
              <a:rPr lang="en-US" sz="2800" b="1" dirty="0" smtClean="0"/>
              <a:t>H</a:t>
            </a:r>
            <a:endParaRPr lang="hu-HU" sz="2800" b="1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514892"/>
              </p:ext>
            </p:extLst>
          </p:nvPr>
        </p:nvGraphicFramePr>
        <p:xfrm>
          <a:off x="657366" y="2734101"/>
          <a:ext cx="2971799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86" name="Equation" r:id="rId5" imgW="1981080" imgH="711000" progId="Equation.DSMT4">
                  <p:embed/>
                </p:oleObj>
              </mc:Choice>
              <mc:Fallback>
                <p:oleObj name="Equation" r:id="rId5" imgW="1981080" imgH="7110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66" y="2734101"/>
                        <a:ext cx="2971799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ím 1"/>
          <p:cNvSpPr txBox="1">
            <a:spLocks/>
          </p:cNvSpPr>
          <p:nvPr/>
        </p:nvSpPr>
        <p:spPr bwMode="auto">
          <a:xfrm>
            <a:off x="557282" y="4181901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800" dirty="0" smtClean="0"/>
              <a:t>Constructing the generator matrix </a:t>
            </a:r>
            <a:r>
              <a:rPr lang="en-US" sz="2800" b="1" dirty="0"/>
              <a:t>G</a:t>
            </a:r>
            <a:endParaRPr lang="hu-HU" sz="2800" b="1" dirty="0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553980"/>
              </p:ext>
            </p:extLst>
          </p:nvPr>
        </p:nvGraphicFramePr>
        <p:xfrm>
          <a:off x="838200" y="5257800"/>
          <a:ext cx="30099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87" name="Equation" r:id="rId7" imgW="2006280" imgH="914400" progId="Equation.DSMT4">
                  <p:embed/>
                </p:oleObj>
              </mc:Choice>
              <mc:Fallback>
                <p:oleObj name="Equation" r:id="rId7" imgW="2006280" imgH="9144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257800"/>
                        <a:ext cx="30099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555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772400" cy="838200"/>
          </a:xfrm>
        </p:spPr>
        <p:txBody>
          <a:bodyPr/>
          <a:lstStyle/>
          <a:p>
            <a:pPr algn="l"/>
            <a:r>
              <a:rPr lang="en-US" sz="2800" dirty="0" smtClean="0"/>
              <a:t>Step 2: Constructing the parity check matrix </a:t>
            </a:r>
            <a:r>
              <a:rPr lang="en-US" sz="2800" b="1" dirty="0" smtClean="0"/>
              <a:t>H</a:t>
            </a:r>
            <a:endParaRPr lang="hu-HU" sz="2800" b="1" dirty="0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236817"/>
              </p:ext>
            </p:extLst>
          </p:nvPr>
        </p:nvGraphicFramePr>
        <p:xfrm>
          <a:off x="609600" y="1524000"/>
          <a:ext cx="2971799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201" name="Equation" r:id="rId3" imgW="1981080" imgH="711000" progId="Equation.DSMT4">
                  <p:embed/>
                </p:oleObj>
              </mc:Choice>
              <mc:Fallback>
                <p:oleObj name="Equation" r:id="rId3" imgW="1981080" imgH="7110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24000"/>
                        <a:ext cx="2971799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ím 1"/>
          <p:cNvSpPr txBox="1">
            <a:spLocks/>
          </p:cNvSpPr>
          <p:nvPr/>
        </p:nvSpPr>
        <p:spPr bwMode="auto">
          <a:xfrm>
            <a:off x="509516" y="29718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800" dirty="0" smtClean="0"/>
              <a:t>Step 3: Constructing the generator matrix </a:t>
            </a:r>
            <a:r>
              <a:rPr lang="en-US" sz="2800" b="1" dirty="0"/>
              <a:t>G</a:t>
            </a:r>
            <a:endParaRPr lang="hu-HU" sz="2800" b="1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752079"/>
              </p:ext>
            </p:extLst>
          </p:nvPr>
        </p:nvGraphicFramePr>
        <p:xfrm>
          <a:off x="838200" y="4267200"/>
          <a:ext cx="30099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202" name="Equation" r:id="rId5" imgW="2006280" imgH="914400" progId="Equation.DSMT4">
                  <p:embed/>
                </p:oleObj>
              </mc:Choice>
              <mc:Fallback>
                <p:oleObj name="Equation" r:id="rId5" imgW="2006280" imgH="914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30099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194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914400"/>
          </a:xfrm>
        </p:spPr>
        <p:txBody>
          <a:bodyPr/>
          <a:lstStyle/>
          <a:p>
            <a:pPr algn="l"/>
            <a:r>
              <a:rPr lang="en-US" sz="2800" dirty="0" smtClean="0"/>
              <a:t>Construct</a:t>
            </a:r>
            <a:r>
              <a:rPr lang="hu-HU" sz="2800" dirty="0" smtClean="0"/>
              <a:t>ing</a:t>
            </a:r>
            <a:r>
              <a:rPr lang="en-US" sz="2800" dirty="0" smtClean="0"/>
              <a:t> the matching system for decoding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017506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67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848852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68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853986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69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36288"/>
              </p:ext>
            </p:extLst>
          </p:nvPr>
        </p:nvGraphicFramePr>
        <p:xfrm>
          <a:off x="1312460" y="1861782"/>
          <a:ext cx="228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0" name="Equation" r:id="rId9" imgW="228600" imgH="241200" progId="Equation.DSMT4">
                  <p:embed/>
                </p:oleObj>
              </mc:Choice>
              <mc:Fallback>
                <p:oleObj name="Equation" r:id="rId9" imgW="228600" imgH="24120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460" y="1861782"/>
                        <a:ext cx="2286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748824"/>
              </p:ext>
            </p:extLst>
          </p:nvPr>
        </p:nvGraphicFramePr>
        <p:xfrm>
          <a:off x="1321985" y="2390064"/>
          <a:ext cx="228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1" name="Equation" r:id="rId11" imgW="228600" imgH="241200" progId="Equation.DSMT4">
                  <p:embed/>
                </p:oleObj>
              </mc:Choice>
              <mc:Fallback>
                <p:oleObj name="Equation" r:id="rId11" imgW="228600" imgH="24120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985" y="2390064"/>
                        <a:ext cx="2286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154877"/>
              </p:ext>
            </p:extLst>
          </p:nvPr>
        </p:nvGraphicFramePr>
        <p:xfrm>
          <a:off x="1316582" y="2910196"/>
          <a:ext cx="228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2" name="Equation" r:id="rId13" imgW="228600" imgH="241200" progId="Equation.DSMT4">
                  <p:embed/>
                </p:oleObj>
              </mc:Choice>
              <mc:Fallback>
                <p:oleObj name="Equation" r:id="rId13" imgW="228600" imgH="2412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582" y="2910196"/>
                        <a:ext cx="2286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245494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3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634917"/>
              </p:ext>
            </p:extLst>
          </p:nvPr>
        </p:nvGraphicFramePr>
        <p:xfrm>
          <a:off x="1208822" y="5161152"/>
          <a:ext cx="462817" cy="435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74" name="Equation" r:id="rId17" imgW="228600" imgH="203040" progId="Equation.DSMT4">
                  <p:embed/>
                </p:oleObj>
              </mc:Choice>
              <mc:Fallback>
                <p:oleObj name="Equation" r:id="rId17" imgW="228600" imgH="20304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822" y="5161152"/>
                        <a:ext cx="462817" cy="4359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4389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473703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298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96510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299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291078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0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522852"/>
              </p:ext>
            </p:extLst>
          </p:nvPr>
        </p:nvGraphicFramePr>
        <p:xfrm>
          <a:off x="1363663" y="189388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1" name="Equation" r:id="rId9" imgW="126720" imgH="177480" progId="Equation.DSMT4">
                  <p:embed/>
                </p:oleObj>
              </mc:Choice>
              <mc:Fallback>
                <p:oleObj name="Equation" r:id="rId9" imgW="126720" imgH="177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663" y="189388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399168"/>
              </p:ext>
            </p:extLst>
          </p:nvPr>
        </p:nvGraphicFramePr>
        <p:xfrm>
          <a:off x="1392238" y="2428875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2" name="Equation" r:id="rId11" imgW="88560" imgH="164880" progId="Equation.DSMT4">
                  <p:embed/>
                </p:oleObj>
              </mc:Choice>
              <mc:Fallback>
                <p:oleObj name="Equation" r:id="rId11" imgW="88560" imgH="1648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2428875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523630"/>
              </p:ext>
            </p:extLst>
          </p:nvPr>
        </p:nvGraphicFramePr>
        <p:xfrm>
          <a:off x="1385888" y="294798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3" name="Equation" r:id="rId13" imgW="88560" imgH="164880" progId="Equation.DSMT4">
                  <p:embed/>
                </p:oleObj>
              </mc:Choice>
              <mc:Fallback>
                <p:oleObj name="Equation" r:id="rId13" imgW="88560" imgH="1648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94798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155691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4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317545"/>
              </p:ext>
            </p:extLst>
          </p:nvPr>
        </p:nvGraphicFramePr>
        <p:xfrm>
          <a:off x="257979" y="5164137"/>
          <a:ext cx="14414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5" name="Equation" r:id="rId17" imgW="711000" imgH="228600" progId="Equation.DSMT4">
                  <p:embed/>
                </p:oleObj>
              </mc:Choice>
              <mc:Fallback>
                <p:oleObj name="Equation" r:id="rId17" imgW="7110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79" y="5164137"/>
                        <a:ext cx="14414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819608"/>
              </p:ext>
            </p:extLst>
          </p:nvPr>
        </p:nvGraphicFramePr>
        <p:xfrm>
          <a:off x="2004586" y="381000"/>
          <a:ext cx="130302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06" name="Equation" r:id="rId19" imgW="723600" imgH="253800" progId="Equation.DSMT4">
                  <p:embed/>
                </p:oleObj>
              </mc:Choice>
              <mc:Fallback>
                <p:oleObj name="Equation" r:id="rId19" imgW="72360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586" y="381000"/>
                        <a:ext cx="130302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335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570551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2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900100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3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702634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4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166194"/>
              </p:ext>
            </p:extLst>
          </p:nvPr>
        </p:nvGraphicFramePr>
        <p:xfrm>
          <a:off x="1382713" y="190023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5" name="Equation" r:id="rId9" imgW="88560" imgH="164880" progId="Equation.DSMT4">
                  <p:embed/>
                </p:oleObj>
              </mc:Choice>
              <mc:Fallback>
                <p:oleObj name="Equation" r:id="rId9" imgW="88560" imgH="1648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190023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535067"/>
              </p:ext>
            </p:extLst>
          </p:nvPr>
        </p:nvGraphicFramePr>
        <p:xfrm>
          <a:off x="1373188" y="2422525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6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2422525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951101"/>
              </p:ext>
            </p:extLst>
          </p:nvPr>
        </p:nvGraphicFramePr>
        <p:xfrm>
          <a:off x="1385888" y="294798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7" name="Equation" r:id="rId13" imgW="88560" imgH="164880" progId="Equation.DSMT4">
                  <p:embed/>
                </p:oleObj>
              </mc:Choice>
              <mc:Fallback>
                <p:oleObj name="Equation" r:id="rId13" imgW="88560" imgH="1648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294798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904046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8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922795"/>
              </p:ext>
            </p:extLst>
          </p:nvPr>
        </p:nvGraphicFramePr>
        <p:xfrm>
          <a:off x="258763" y="5164138"/>
          <a:ext cx="14414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29" name="Equation" r:id="rId17" imgW="711000" imgH="228600" progId="Equation.DSMT4">
                  <p:embed/>
                </p:oleObj>
              </mc:Choice>
              <mc:Fallback>
                <p:oleObj name="Equation" r:id="rId17" imgW="7110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3" y="5164138"/>
                        <a:ext cx="14414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689660"/>
              </p:ext>
            </p:extLst>
          </p:nvPr>
        </p:nvGraphicFramePr>
        <p:xfrm>
          <a:off x="2004586" y="381000"/>
          <a:ext cx="130302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30" name="Equation" r:id="rId19" imgW="723600" imgH="253800" progId="Equation.DSMT4">
                  <p:embed/>
                </p:oleObj>
              </mc:Choice>
              <mc:Fallback>
                <p:oleObj name="Equation" r:id="rId19" imgW="72360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586" y="381000"/>
                        <a:ext cx="130302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1697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902885" cy="914400"/>
          </a:xfrm>
        </p:spPr>
        <p:txBody>
          <a:bodyPr/>
          <a:lstStyle/>
          <a:p>
            <a:pPr algn="l"/>
            <a:r>
              <a:rPr lang="en-US" sz="2800" dirty="0" smtClean="0"/>
              <a:t>E.g. </a:t>
            </a:r>
            <a:endParaRPr lang="hu-HU" sz="2800" dirty="0"/>
          </a:p>
        </p:txBody>
      </p:sp>
      <p:cxnSp>
        <p:nvCxnSpPr>
          <p:cNvPr id="4" name="Egyenes összekötő 3"/>
          <p:cNvCxnSpPr/>
          <p:nvPr/>
        </p:nvCxnSpPr>
        <p:spPr bwMode="auto">
          <a:xfrm>
            <a:off x="9144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gyenes összekötő 4"/>
          <p:cNvCxnSpPr/>
          <p:nvPr/>
        </p:nvCxnSpPr>
        <p:spPr bwMode="auto">
          <a:xfrm>
            <a:off x="1082722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Egyenes összekötő 5"/>
          <p:cNvCxnSpPr/>
          <p:nvPr/>
        </p:nvCxnSpPr>
        <p:spPr bwMode="auto">
          <a:xfrm>
            <a:off x="1219200" y="1676400"/>
            <a:ext cx="0" cy="2362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Egyenes összekötő 6"/>
          <p:cNvCxnSpPr/>
          <p:nvPr/>
        </p:nvCxnSpPr>
        <p:spPr bwMode="auto">
          <a:xfrm>
            <a:off x="914400" y="1828800"/>
            <a:ext cx="71963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Egyenes összekötő 8"/>
          <p:cNvCxnSpPr/>
          <p:nvPr/>
        </p:nvCxnSpPr>
        <p:spPr bwMode="auto">
          <a:xfrm>
            <a:off x="1082722" y="23241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Egyenes összekötő 10"/>
          <p:cNvCxnSpPr/>
          <p:nvPr/>
        </p:nvCxnSpPr>
        <p:spPr bwMode="auto">
          <a:xfrm>
            <a:off x="1253035" y="2857500"/>
            <a:ext cx="3429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olyamatábra: Késleltetés 15"/>
          <p:cNvSpPr/>
          <p:nvPr/>
        </p:nvSpPr>
        <p:spPr bwMode="auto">
          <a:xfrm>
            <a:off x="1634034" y="16764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Egyenes összekötő 16"/>
          <p:cNvCxnSpPr/>
          <p:nvPr/>
        </p:nvCxnSpPr>
        <p:spPr bwMode="auto">
          <a:xfrm flipH="1">
            <a:off x="1424485" y="20574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Folyamatábra: Késleltetés 21"/>
          <p:cNvSpPr/>
          <p:nvPr/>
        </p:nvSpPr>
        <p:spPr bwMode="auto">
          <a:xfrm>
            <a:off x="1634035" y="2209800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Egyenes összekötő 22"/>
          <p:cNvCxnSpPr/>
          <p:nvPr/>
        </p:nvCxnSpPr>
        <p:spPr bwMode="auto">
          <a:xfrm flipH="1">
            <a:off x="1424486" y="2590800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olyamatábra: Késleltetés 23"/>
          <p:cNvSpPr/>
          <p:nvPr/>
        </p:nvSpPr>
        <p:spPr bwMode="auto">
          <a:xfrm>
            <a:off x="1645834" y="2694296"/>
            <a:ext cx="270965" cy="4572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Egyenes összekötő 24"/>
          <p:cNvCxnSpPr/>
          <p:nvPr/>
        </p:nvCxnSpPr>
        <p:spPr bwMode="auto">
          <a:xfrm flipH="1">
            <a:off x="1436285" y="3075296"/>
            <a:ext cx="209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Egyenes összekötő 25"/>
          <p:cNvCxnSpPr/>
          <p:nvPr/>
        </p:nvCxnSpPr>
        <p:spPr bwMode="auto">
          <a:xfrm flipH="1">
            <a:off x="1916799" y="1905000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gyenes összekötő 27"/>
          <p:cNvCxnSpPr/>
          <p:nvPr/>
        </p:nvCxnSpPr>
        <p:spPr bwMode="auto">
          <a:xfrm flipH="1">
            <a:off x="1916799" y="2423615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/>
          <p:nvPr/>
        </p:nvCxnSpPr>
        <p:spPr bwMode="auto">
          <a:xfrm flipH="1">
            <a:off x="1916799" y="2922896"/>
            <a:ext cx="5978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olyamatábra: Késleltetés 30"/>
          <p:cNvSpPr/>
          <p:nvPr/>
        </p:nvSpPr>
        <p:spPr bwMode="auto">
          <a:xfrm>
            <a:off x="2514600" y="1676400"/>
            <a:ext cx="685800" cy="147509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Egyenes összekötő 31"/>
          <p:cNvCxnSpPr/>
          <p:nvPr/>
        </p:nvCxnSpPr>
        <p:spPr bwMode="auto">
          <a:xfrm flipH="1">
            <a:off x="3200401" y="243840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um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971853"/>
              </p:ext>
            </p:extLst>
          </p:nvPr>
        </p:nvGraphicFramePr>
        <p:xfrm>
          <a:off x="692512" y="1214943"/>
          <a:ext cx="233261" cy="461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6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12" y="1214943"/>
                        <a:ext cx="233261" cy="461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um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055362"/>
              </p:ext>
            </p:extLst>
          </p:nvPr>
        </p:nvGraphicFramePr>
        <p:xfrm>
          <a:off x="977900" y="1214438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7" name="Equation" r:id="rId5" imgW="152280" imgH="228600" progId="Equation.DSMT4">
                  <p:embed/>
                </p:oleObj>
              </mc:Choice>
              <mc:Fallback>
                <p:oleObj name="Equation" r:id="rId5" imgW="152280" imgH="2286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214438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um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535970"/>
              </p:ext>
            </p:extLst>
          </p:nvPr>
        </p:nvGraphicFramePr>
        <p:xfrm>
          <a:off x="1219200" y="1240596"/>
          <a:ext cx="252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8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40596"/>
                        <a:ext cx="252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u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92189"/>
              </p:ext>
            </p:extLst>
          </p:nvPr>
        </p:nvGraphicFramePr>
        <p:xfrm>
          <a:off x="1382713" y="1900238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9" name="Equation" r:id="rId9" imgW="88560" imgH="164880" progId="Equation.DSMT4">
                  <p:embed/>
                </p:oleObj>
              </mc:Choice>
              <mc:Fallback>
                <p:oleObj name="Equation" r:id="rId9" imgW="88560" imgH="1648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1900238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um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987198"/>
              </p:ext>
            </p:extLst>
          </p:nvPr>
        </p:nvGraphicFramePr>
        <p:xfrm>
          <a:off x="1392238" y="2428875"/>
          <a:ext cx="889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0" name="Equation" r:id="rId11" imgW="88560" imgH="164880" progId="Equation.DSMT4">
                  <p:embed/>
                </p:oleObj>
              </mc:Choice>
              <mc:Fallback>
                <p:oleObj name="Equation" r:id="rId11" imgW="88560" imgH="16488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2428875"/>
                        <a:ext cx="889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um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546976"/>
              </p:ext>
            </p:extLst>
          </p:nvPr>
        </p:nvGraphicFramePr>
        <p:xfrm>
          <a:off x="1366838" y="2941638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1"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941638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Szövegdoboz 40"/>
          <p:cNvSpPr txBox="1"/>
          <p:nvPr/>
        </p:nvSpPr>
        <p:spPr>
          <a:xfrm>
            <a:off x="3810000" y="220411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cxnSp>
        <p:nvCxnSpPr>
          <p:cNvPr id="43" name="Egyenes összekötő nyíllal 42"/>
          <p:cNvCxnSpPr/>
          <p:nvPr/>
        </p:nvCxnSpPr>
        <p:spPr bwMode="auto">
          <a:xfrm>
            <a:off x="1645835" y="5029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zövegdoboz 43"/>
          <p:cNvSpPr txBox="1"/>
          <p:nvPr/>
        </p:nvSpPr>
        <p:spPr>
          <a:xfrm>
            <a:off x="2514600" y="4766101"/>
            <a:ext cx="1676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Matching systems</a:t>
            </a:r>
            <a:endParaRPr lang="hu-HU" dirty="0"/>
          </a:p>
        </p:txBody>
      </p:sp>
      <p:cxnSp>
        <p:nvCxnSpPr>
          <p:cNvPr id="45" name="Egyenes összekötő nyíllal 44"/>
          <p:cNvCxnSpPr/>
          <p:nvPr/>
        </p:nvCxnSpPr>
        <p:spPr bwMode="auto">
          <a:xfrm>
            <a:off x="1645835" y="5410200"/>
            <a:ext cx="8687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47"/>
          <p:cNvCxnSpPr/>
          <p:nvPr/>
        </p:nvCxnSpPr>
        <p:spPr bwMode="auto">
          <a:xfrm flipH="1">
            <a:off x="4191001" y="5231220"/>
            <a:ext cx="4571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Szövegdoboz 48"/>
          <p:cNvSpPr txBox="1"/>
          <p:nvPr/>
        </p:nvSpPr>
        <p:spPr>
          <a:xfrm>
            <a:off x="4800600" y="4996933"/>
            <a:ext cx="249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Match (1)/Mismatch (0)</a:t>
            </a:r>
            <a:endParaRPr lang="hu-HU" sz="1800" dirty="0"/>
          </a:p>
        </p:txBody>
      </p:sp>
      <p:graphicFrame>
        <p:nvGraphicFramePr>
          <p:cNvPr id="50" name="Objektum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821583"/>
              </p:ext>
            </p:extLst>
          </p:nvPr>
        </p:nvGraphicFramePr>
        <p:xfrm>
          <a:off x="1232576" y="4766101"/>
          <a:ext cx="427616" cy="395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2" name="Equation" r:id="rId15" imgW="101520" imgH="139680" progId="Equation.DSMT4">
                  <p:embed/>
                </p:oleObj>
              </mc:Choice>
              <mc:Fallback>
                <p:oleObj name="Equation" r:id="rId15" imgW="101520" imgH="1396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576" y="4766101"/>
                        <a:ext cx="427616" cy="395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um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722741"/>
              </p:ext>
            </p:extLst>
          </p:nvPr>
        </p:nvGraphicFramePr>
        <p:xfrm>
          <a:off x="246063" y="5164138"/>
          <a:ext cx="14668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3" name="Equation" r:id="rId17" imgW="723600" imgH="228600" progId="Equation.DSMT4">
                  <p:embed/>
                </p:oleObj>
              </mc:Choice>
              <mc:Fallback>
                <p:oleObj name="Equation" r:id="rId17" imgW="723600" imgH="228600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5164138"/>
                        <a:ext cx="14668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894808"/>
              </p:ext>
            </p:extLst>
          </p:nvPr>
        </p:nvGraphicFramePr>
        <p:xfrm>
          <a:off x="1993900" y="381000"/>
          <a:ext cx="1327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4" name="Equation" r:id="rId19" imgW="736560" imgH="253800" progId="Equation.DSMT4">
                  <p:embed/>
                </p:oleObj>
              </mc:Choice>
              <mc:Fallback>
                <p:oleObj name="Equation" r:id="rId19" imgW="736560" imgH="25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381000"/>
                        <a:ext cx="13271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82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6479</TotalTime>
  <Words>616</Words>
  <Application>Microsoft Macintosh PowerPoint</Application>
  <PresentationFormat>On-screen Show (4:3)</PresentationFormat>
  <Paragraphs>133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Equation</vt:lpstr>
      <vt:lpstr>Error control coding for wireless communication technologies</vt:lpstr>
      <vt:lpstr>Objective </vt:lpstr>
      <vt:lpstr>Hamming codes</vt:lpstr>
      <vt:lpstr>The C(7,4) Hamming code</vt:lpstr>
      <vt:lpstr>Step 2: Constructing the parity check matrix H</vt:lpstr>
      <vt:lpstr>Constructing the matching system for decoding </vt:lpstr>
      <vt:lpstr>E.g. </vt:lpstr>
      <vt:lpstr>E.g. </vt:lpstr>
      <vt:lpstr>E.g. </vt:lpstr>
      <vt:lpstr>E.g. </vt:lpstr>
      <vt:lpstr>E.g. </vt:lpstr>
      <vt:lpstr>E.g. </vt:lpstr>
      <vt:lpstr>E.g. </vt:lpstr>
      <vt:lpstr>Implementation</vt:lpstr>
      <vt:lpstr>The coding scheme</vt:lpstr>
      <vt:lpstr>Bit error probability analysis</vt:lpstr>
      <vt:lpstr>Code design from the point of communication engineering</vt:lpstr>
      <vt:lpstr>Design an error correcting code for a BSC (BER=0.01) to achieve  BER’=0.00001</vt:lpstr>
      <vt:lpstr>Suggested readings</vt:lpstr>
      <vt:lpstr>Thank you for your attention !</vt:lpstr>
    </vt:vector>
  </TitlesOfParts>
  <Company>Traffic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Station-on-a-Chipset</dc:title>
  <dc:creator>R&amp;D</dc:creator>
  <cp:lastModifiedBy>Janos Brumi</cp:lastModifiedBy>
  <cp:revision>672</cp:revision>
  <cp:lastPrinted>2003-02-20T15:34:51Z</cp:lastPrinted>
  <dcterms:created xsi:type="dcterms:W3CDTF">2015-10-16T07:55:40Z</dcterms:created>
  <dcterms:modified xsi:type="dcterms:W3CDTF">2019-11-07T20:47:21Z</dcterms:modified>
</cp:coreProperties>
</file>