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590" r:id="rId2"/>
    <p:sldId id="851" r:id="rId3"/>
    <p:sldId id="852" r:id="rId4"/>
    <p:sldId id="853" r:id="rId5"/>
    <p:sldId id="854" r:id="rId6"/>
    <p:sldId id="855" r:id="rId7"/>
    <p:sldId id="856" r:id="rId8"/>
    <p:sldId id="857" r:id="rId9"/>
    <p:sldId id="858" r:id="rId10"/>
    <p:sldId id="741" r:id="rId11"/>
  </p:sldIdLst>
  <p:sldSz cx="9144000" cy="6858000" type="screen4x3"/>
  <p:notesSz cx="6797675" cy="9926638"/>
  <p:defaultTextStyle>
    <a:defPPr>
      <a:defRPr lang="hu-HU"/>
    </a:defPPr>
    <a:lvl1pPr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8000"/>
    <a:srgbClr val="3366FF"/>
    <a:srgbClr val="81C507"/>
    <a:srgbClr val="FFCCFF"/>
    <a:srgbClr val="339933"/>
    <a:srgbClr val="FF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Világos stílus 3 – 5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12C8C85-51F0-491E-9774-3900AFEF0FD7}" styleName="Világos stílus 2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63" autoAdjust="0"/>
    <p:restoredTop sz="94747" autoAdjust="0"/>
  </p:normalViewPr>
  <p:slideViewPr>
    <p:cSldViewPr>
      <p:cViewPr varScale="1">
        <p:scale>
          <a:sx n="101" d="100"/>
          <a:sy n="101" d="100"/>
        </p:scale>
        <p:origin x="-8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848" y="-72"/>
      </p:cViewPr>
      <p:guideLst>
        <p:guide orient="horz" pos="3126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4" Type="http://schemas.openxmlformats.org/officeDocument/2006/relationships/image" Target="../media/image16.wmf"/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24.wmf"/><Relationship Id="rId3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06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06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9CA83D-54B2-43C8-9D0F-64B51A79B26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351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hu-H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hu-HU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endParaRPr lang="hu-HU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02F56810-DCA4-409A-A6F0-3E17BE7D4084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362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7E175-BFA3-4989-869D-171ECCBE8F2F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350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6F76A-FCB4-4F80-8846-5BFDE8300D79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671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4EA65-9217-4C0D-BB3D-2B1BBA292866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7223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CF00F92-B7F2-4B62-86D7-13879446C822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45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35E0C-138F-4653-B223-4719A6824C31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932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14849-F465-41EA-A664-CAD006D245E0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5483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803E2-1D02-4160-9D7A-C156D7E45C22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31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DA678-79BD-43F7-AFB8-CA76491B1C78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603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1649A-581A-464E-9BED-D14E9EF74985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783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67DAA-B0B8-4DFD-9976-E13B8BC43A1F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689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722DF-2B0C-490E-BC50-BF26920E0C1F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762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E1070-BB5C-4560-B541-0F6CC1940348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283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FFCC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1E2BE713-D82B-4FB8-8973-483D9BD7E4F1}" type="slidenum">
              <a:rPr lang="hu-HU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6" Type="http://schemas.openxmlformats.org/officeDocument/2006/relationships/image" Target="../media/image14.wmf"/><Relationship Id="rId7" Type="http://schemas.openxmlformats.org/officeDocument/2006/relationships/oleObject" Target="../embeddings/oleObject8.bin"/><Relationship Id="rId8" Type="http://schemas.openxmlformats.org/officeDocument/2006/relationships/image" Target="../media/image15.wmf"/><Relationship Id="rId9" Type="http://schemas.openxmlformats.org/officeDocument/2006/relationships/oleObject" Target="../embeddings/oleObject9.bin"/><Relationship Id="rId1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7.wmf"/><Relationship Id="rId5" Type="http://schemas.openxmlformats.org/officeDocument/2006/relationships/oleObject" Target="../embeddings/oleObject11.bin"/><Relationship Id="rId6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6" Type="http://schemas.openxmlformats.org/officeDocument/2006/relationships/image" Target="../media/image24.wmf"/><Relationship Id="rId7" Type="http://schemas.openxmlformats.org/officeDocument/2006/relationships/oleObject" Target="../embeddings/oleObject18.bin"/><Relationship Id="rId8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hu-HU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Error</a:t>
            </a:r>
            <a:r>
              <a:rPr lang="hu-H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u-HU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control</a:t>
            </a:r>
            <a:r>
              <a:rPr lang="hu-H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u-HU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coding</a:t>
            </a:r>
            <a:r>
              <a:rPr lang="hu-H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u-HU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</a:t>
            </a:r>
            <a:r>
              <a:rPr lang="hu-H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wireless communication</a:t>
            </a:r>
            <a:r>
              <a:rPr lang="hu-HU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hu-HU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technologies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24000"/>
            <a:ext cx="7315200" cy="9906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hu-HU" sz="2800" dirty="0" err="1" smtClean="0"/>
              <a:t>Background</a:t>
            </a:r>
            <a:r>
              <a:rPr lang="hu-HU" sz="2800" dirty="0" smtClean="0"/>
              <a:t> </a:t>
            </a:r>
            <a:r>
              <a:rPr lang="hu-HU" sz="2800" dirty="0" err="1" smtClean="0"/>
              <a:t>material</a:t>
            </a:r>
            <a:r>
              <a:rPr lang="hu-HU" sz="2800" dirty="0" smtClean="0"/>
              <a:t> </a:t>
            </a:r>
            <a:r>
              <a:rPr lang="hu-HU" sz="2800" dirty="0" err="1" smtClean="0"/>
              <a:t>for</a:t>
            </a:r>
            <a:r>
              <a:rPr lang="hu-HU" sz="2800" dirty="0" smtClean="0"/>
              <a:t> </a:t>
            </a:r>
            <a:r>
              <a:rPr lang="hu-HU" sz="2800" dirty="0" err="1" smtClean="0"/>
              <a:t>the</a:t>
            </a:r>
            <a:r>
              <a:rPr lang="hu-HU" sz="2800" dirty="0" smtClean="0"/>
              <a:t> </a:t>
            </a:r>
            <a:r>
              <a:rPr lang="hu-HU" sz="2800" dirty="0" err="1" smtClean="0"/>
              <a:t>use</a:t>
            </a:r>
            <a:r>
              <a:rPr lang="hu-HU" sz="2800" dirty="0" smtClean="0"/>
              <a:t> of Shift </a:t>
            </a:r>
            <a:r>
              <a:rPr lang="hu-HU" sz="2800" dirty="0" err="1"/>
              <a:t>R</a:t>
            </a:r>
            <a:r>
              <a:rPr lang="hu-HU" sz="2800" dirty="0" err="1" smtClean="0"/>
              <a:t>egisters</a:t>
            </a:r>
            <a:endParaRPr lang="en-US" sz="2800" dirty="0"/>
          </a:p>
        </p:txBody>
      </p:sp>
      <p:pic>
        <p:nvPicPr>
          <p:cNvPr id="40858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67200"/>
            <a:ext cx="3960813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762000" y="57150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FIT &amp; Budapest University of Technology and Economics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457200" y="4343400"/>
            <a:ext cx="3611563" cy="1096963"/>
            <a:chOff x="360" y="1311"/>
            <a:chExt cx="2275" cy="691"/>
          </a:xfrm>
        </p:grpSpPr>
        <p:pic>
          <p:nvPicPr>
            <p:cNvPr id="408625" name="Picture 7" descr="Florida Tech Sea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" y="1311"/>
              <a:ext cx="1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8626" name="Picture 8" descr="leftmiddlelogo2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" y="1600"/>
              <a:ext cx="186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8627" name="Picture 9" descr="Florida Institute of Technolog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" y="1599"/>
              <a:ext cx="208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8628" name="Picture 10" descr="Florida Tech Sea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" y="1808"/>
              <a:ext cx="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8629" name="Picture 11" descr="headerbottom2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" y="1810"/>
              <a:ext cx="59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08630" name="Picture 6" descr="Florida Tech Seal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" y="1312"/>
              <a:ext cx="1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08631" name="Text Box 55"/>
          <p:cNvSpPr txBox="1">
            <a:spLocks noChangeArrowheads="1"/>
          </p:cNvSpPr>
          <p:nvPr/>
        </p:nvSpPr>
        <p:spPr bwMode="auto">
          <a:xfrm>
            <a:off x="533400" y="32004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i="1"/>
              <a:t>EU-USA Atlantis Programme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for your attention 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60796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914400"/>
          </a:xfrm>
        </p:spPr>
        <p:txBody>
          <a:bodyPr/>
          <a:lstStyle/>
          <a:p>
            <a:r>
              <a:rPr lang="hu-HU" sz="3200" dirty="0" err="1" smtClean="0"/>
              <a:t>Multiplication</a:t>
            </a:r>
            <a:r>
              <a:rPr lang="hu-HU" sz="3200" dirty="0" smtClean="0"/>
              <a:t> </a:t>
            </a:r>
            <a:r>
              <a:rPr lang="hu-HU" sz="3200" dirty="0" err="1" smtClean="0"/>
              <a:t>by</a:t>
            </a:r>
            <a:r>
              <a:rPr lang="hu-HU" sz="3200" dirty="0" smtClean="0"/>
              <a:t> </a:t>
            </a:r>
            <a:r>
              <a:rPr lang="hu-HU" sz="3200" dirty="0" err="1" smtClean="0"/>
              <a:t>Linear</a:t>
            </a:r>
            <a:r>
              <a:rPr lang="hu-HU" sz="3200" dirty="0" smtClean="0"/>
              <a:t> </a:t>
            </a:r>
            <a:r>
              <a:rPr lang="hu-HU" sz="3200" dirty="0" err="1" smtClean="0"/>
              <a:t>FeedForward</a:t>
            </a:r>
            <a:r>
              <a:rPr lang="hu-HU" sz="3200" dirty="0" smtClean="0"/>
              <a:t> Shift </a:t>
            </a:r>
            <a:r>
              <a:rPr lang="hu-HU" sz="3200" dirty="0" err="1" smtClean="0"/>
              <a:t>Registers</a:t>
            </a:r>
            <a:endParaRPr lang="hu-HU" sz="3200" dirty="0"/>
          </a:p>
        </p:txBody>
      </p:sp>
      <p:grpSp>
        <p:nvGrpSpPr>
          <p:cNvPr id="37" name="Csoportba foglalás 36"/>
          <p:cNvGrpSpPr/>
          <p:nvPr/>
        </p:nvGrpSpPr>
        <p:grpSpPr>
          <a:xfrm>
            <a:off x="2473656" y="2618157"/>
            <a:ext cx="3495533" cy="1710271"/>
            <a:chOff x="695467" y="1967677"/>
            <a:chExt cx="3495533" cy="1710271"/>
          </a:xfrm>
        </p:grpSpPr>
        <p:cxnSp>
          <p:nvCxnSpPr>
            <p:cNvPr id="4" name="Egyenes összekötő nyíllal 3"/>
            <p:cNvCxnSpPr/>
            <p:nvPr/>
          </p:nvCxnSpPr>
          <p:spPr bwMode="auto">
            <a:xfrm>
              <a:off x="838200" y="220980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Szövegdoboz 4"/>
            <p:cNvSpPr txBox="1"/>
            <p:nvPr/>
          </p:nvSpPr>
          <p:spPr>
            <a:xfrm>
              <a:off x="1371600" y="197896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6" name="Egyenes összekötő nyíllal 5"/>
            <p:cNvCxnSpPr/>
            <p:nvPr/>
          </p:nvCxnSpPr>
          <p:spPr bwMode="auto">
            <a:xfrm>
              <a:off x="1905000" y="219851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Szövegdoboz 6"/>
            <p:cNvSpPr txBox="1"/>
            <p:nvPr/>
          </p:nvSpPr>
          <p:spPr>
            <a:xfrm>
              <a:off x="2438400" y="196767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12" name="Egyenes összekötő 11"/>
            <p:cNvCxnSpPr>
              <a:stCxn id="7" idx="3"/>
            </p:cNvCxnSpPr>
            <p:nvPr/>
          </p:nvCxnSpPr>
          <p:spPr bwMode="auto">
            <a:xfrm flipV="1">
              <a:off x="2971800" y="2198509"/>
              <a:ext cx="381000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Egyenes összekötő 12"/>
            <p:cNvCxnSpPr/>
            <p:nvPr/>
          </p:nvCxnSpPr>
          <p:spPr bwMode="auto">
            <a:xfrm>
              <a:off x="3364742" y="2182627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Egyenes összekötő 18"/>
            <p:cNvCxnSpPr/>
            <p:nvPr/>
          </p:nvCxnSpPr>
          <p:spPr bwMode="auto">
            <a:xfrm>
              <a:off x="2181367" y="2198510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Egyenes összekötő 19"/>
            <p:cNvCxnSpPr/>
            <p:nvPr/>
          </p:nvCxnSpPr>
          <p:spPr bwMode="auto">
            <a:xfrm>
              <a:off x="1059976" y="2209800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Folyamatábra: Összegzés 20"/>
            <p:cNvSpPr/>
            <p:nvPr/>
          </p:nvSpPr>
          <p:spPr bwMode="auto">
            <a:xfrm>
              <a:off x="3162300" y="2666999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olyamatábra: Összegzés 21"/>
            <p:cNvSpPr/>
            <p:nvPr/>
          </p:nvSpPr>
          <p:spPr bwMode="auto">
            <a:xfrm>
              <a:off x="1971817" y="2666998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Folyamatábra: Összegzés 22"/>
            <p:cNvSpPr/>
            <p:nvPr/>
          </p:nvSpPr>
          <p:spPr bwMode="auto">
            <a:xfrm>
              <a:off x="850426" y="2682883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0" name="Egyenes összekötő 29"/>
            <p:cNvCxnSpPr/>
            <p:nvPr/>
          </p:nvCxnSpPr>
          <p:spPr bwMode="auto">
            <a:xfrm>
              <a:off x="1059976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Egyenes összekötő 31"/>
            <p:cNvCxnSpPr/>
            <p:nvPr/>
          </p:nvCxnSpPr>
          <p:spPr bwMode="auto">
            <a:xfrm>
              <a:off x="2196721" y="2971799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Egyenes összekötő 32"/>
            <p:cNvCxnSpPr/>
            <p:nvPr/>
          </p:nvCxnSpPr>
          <p:spPr bwMode="auto">
            <a:xfrm>
              <a:off x="3396871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" name="Szövegdoboz 33"/>
            <p:cNvSpPr txBox="1"/>
            <p:nvPr/>
          </p:nvSpPr>
          <p:spPr>
            <a:xfrm>
              <a:off x="695467" y="3216283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36" name="Egyenes összekötő nyíllal 35"/>
            <p:cNvCxnSpPr>
              <a:stCxn id="34" idx="3"/>
            </p:cNvCxnSpPr>
            <p:nvPr/>
          </p:nvCxnSpPr>
          <p:spPr bwMode="auto">
            <a:xfrm flipV="1">
              <a:off x="3667267" y="3447115"/>
              <a:ext cx="523733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8" name="Objektum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527213"/>
              </p:ext>
            </p:extLst>
          </p:nvPr>
        </p:nvGraphicFramePr>
        <p:xfrm>
          <a:off x="174701" y="1828800"/>
          <a:ext cx="809344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11" name="Equation" r:id="rId3" imgW="4152600" imgH="279360" progId="Equation.DSMT4">
                  <p:embed/>
                </p:oleObj>
              </mc:Choice>
              <mc:Fallback>
                <p:oleObj name="Equation" r:id="rId3" imgW="4152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4701" y="1828800"/>
                        <a:ext cx="8093443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ktum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18597"/>
              </p:ext>
            </p:extLst>
          </p:nvPr>
        </p:nvGraphicFramePr>
        <p:xfrm>
          <a:off x="2135448" y="1143000"/>
          <a:ext cx="3838575" cy="518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12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Objektum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448" y="1143000"/>
                        <a:ext cx="3838575" cy="5181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Szövegdoboz 39"/>
          <p:cNvSpPr txBox="1"/>
          <p:nvPr/>
        </p:nvSpPr>
        <p:spPr>
          <a:xfrm>
            <a:off x="2385230" y="3276626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hu-HU" sz="2000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3483306" y="3241343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3</a:t>
            </a:r>
            <a:endParaRPr lang="hu-HU" sz="2000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4616639" y="3285708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2571465" y="2418102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4</a:t>
            </a:r>
            <a:endParaRPr lang="hu-HU" sz="2000" dirty="0"/>
          </a:p>
        </p:txBody>
      </p:sp>
      <p:sp>
        <p:nvSpPr>
          <p:cNvPr id="44" name="Szövegdoboz 43"/>
          <p:cNvSpPr txBox="1"/>
          <p:nvPr/>
        </p:nvSpPr>
        <p:spPr>
          <a:xfrm>
            <a:off x="3816539" y="2418102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4910919" y="244887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5835839" y="3632371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</a:t>
            </a:r>
            <a:endParaRPr lang="hu-HU" sz="2000" dirty="0"/>
          </a:p>
        </p:txBody>
      </p:sp>
      <p:grpSp>
        <p:nvGrpSpPr>
          <p:cNvPr id="47" name="Csoportba foglalás 46"/>
          <p:cNvGrpSpPr/>
          <p:nvPr/>
        </p:nvGrpSpPr>
        <p:grpSpPr>
          <a:xfrm>
            <a:off x="2742630" y="4953000"/>
            <a:ext cx="3495533" cy="1710271"/>
            <a:chOff x="695467" y="1967677"/>
            <a:chExt cx="3495533" cy="1710271"/>
          </a:xfrm>
        </p:grpSpPr>
        <p:cxnSp>
          <p:nvCxnSpPr>
            <p:cNvPr id="48" name="Egyenes összekötő nyíllal 47"/>
            <p:cNvCxnSpPr/>
            <p:nvPr/>
          </p:nvCxnSpPr>
          <p:spPr bwMode="auto">
            <a:xfrm>
              <a:off x="838200" y="220980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Szövegdoboz 48"/>
            <p:cNvSpPr txBox="1"/>
            <p:nvPr/>
          </p:nvSpPr>
          <p:spPr>
            <a:xfrm>
              <a:off x="1371600" y="197896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50" name="Egyenes összekötő nyíllal 49"/>
            <p:cNvCxnSpPr/>
            <p:nvPr/>
          </p:nvCxnSpPr>
          <p:spPr bwMode="auto">
            <a:xfrm>
              <a:off x="1905000" y="219851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" name="Szövegdoboz 50"/>
            <p:cNvSpPr txBox="1"/>
            <p:nvPr/>
          </p:nvSpPr>
          <p:spPr>
            <a:xfrm>
              <a:off x="2438400" y="196767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52" name="Egyenes összekötő 51"/>
            <p:cNvCxnSpPr>
              <a:stCxn id="51" idx="3"/>
            </p:cNvCxnSpPr>
            <p:nvPr/>
          </p:nvCxnSpPr>
          <p:spPr bwMode="auto">
            <a:xfrm flipV="1">
              <a:off x="2971800" y="2198509"/>
              <a:ext cx="381000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Egyenes összekötő 52"/>
            <p:cNvCxnSpPr/>
            <p:nvPr/>
          </p:nvCxnSpPr>
          <p:spPr bwMode="auto">
            <a:xfrm>
              <a:off x="3364742" y="2182627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Egyenes összekötő 53"/>
            <p:cNvCxnSpPr/>
            <p:nvPr/>
          </p:nvCxnSpPr>
          <p:spPr bwMode="auto">
            <a:xfrm>
              <a:off x="2181367" y="2198510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Egyenes összekötő 54"/>
            <p:cNvCxnSpPr/>
            <p:nvPr/>
          </p:nvCxnSpPr>
          <p:spPr bwMode="auto">
            <a:xfrm>
              <a:off x="1059976" y="2209800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Folyamatábra: Összegzés 55"/>
            <p:cNvSpPr/>
            <p:nvPr/>
          </p:nvSpPr>
          <p:spPr bwMode="auto">
            <a:xfrm>
              <a:off x="3162300" y="2666999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7" name="Folyamatábra: Összegzés 56"/>
            <p:cNvSpPr/>
            <p:nvPr/>
          </p:nvSpPr>
          <p:spPr bwMode="auto">
            <a:xfrm>
              <a:off x="1971817" y="2666998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8" name="Folyamatábra: Összegzés 57"/>
            <p:cNvSpPr/>
            <p:nvPr/>
          </p:nvSpPr>
          <p:spPr bwMode="auto">
            <a:xfrm>
              <a:off x="850426" y="2682883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9" name="Egyenes összekötő 58"/>
            <p:cNvCxnSpPr/>
            <p:nvPr/>
          </p:nvCxnSpPr>
          <p:spPr bwMode="auto">
            <a:xfrm>
              <a:off x="1059976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Egyenes összekötő 59"/>
            <p:cNvCxnSpPr/>
            <p:nvPr/>
          </p:nvCxnSpPr>
          <p:spPr bwMode="auto">
            <a:xfrm>
              <a:off x="2196721" y="2971799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Egyenes összekötő 60"/>
            <p:cNvCxnSpPr/>
            <p:nvPr/>
          </p:nvCxnSpPr>
          <p:spPr bwMode="auto">
            <a:xfrm>
              <a:off x="3396871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2" name="Szövegdoboz 61"/>
            <p:cNvSpPr txBox="1"/>
            <p:nvPr/>
          </p:nvSpPr>
          <p:spPr>
            <a:xfrm>
              <a:off x="695467" y="3216283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63" name="Egyenes összekötő nyíllal 62"/>
            <p:cNvCxnSpPr>
              <a:stCxn id="62" idx="3"/>
            </p:cNvCxnSpPr>
            <p:nvPr/>
          </p:nvCxnSpPr>
          <p:spPr bwMode="auto">
            <a:xfrm flipV="1">
              <a:off x="3667267" y="3447115"/>
              <a:ext cx="523733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4" name="Szövegdoboz 63"/>
          <p:cNvSpPr txBox="1"/>
          <p:nvPr/>
        </p:nvSpPr>
        <p:spPr>
          <a:xfrm>
            <a:off x="2654204" y="561146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hu-HU" sz="2000" dirty="0"/>
          </a:p>
        </p:txBody>
      </p:sp>
      <p:sp>
        <p:nvSpPr>
          <p:cNvPr id="65" name="Szövegdoboz 64"/>
          <p:cNvSpPr txBox="1"/>
          <p:nvPr/>
        </p:nvSpPr>
        <p:spPr>
          <a:xfrm>
            <a:off x="3752280" y="5576186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3</a:t>
            </a:r>
            <a:endParaRPr lang="hu-HU" sz="2000" dirty="0"/>
          </a:p>
        </p:txBody>
      </p:sp>
      <p:sp>
        <p:nvSpPr>
          <p:cNvPr id="66" name="Szövegdoboz 65"/>
          <p:cNvSpPr txBox="1"/>
          <p:nvPr/>
        </p:nvSpPr>
        <p:spPr>
          <a:xfrm>
            <a:off x="4885613" y="5620551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  <p:sp>
        <p:nvSpPr>
          <p:cNvPr id="67" name="Szövegdoboz 66"/>
          <p:cNvSpPr txBox="1"/>
          <p:nvPr/>
        </p:nvSpPr>
        <p:spPr>
          <a:xfrm>
            <a:off x="5179893" y="4783722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sp>
        <p:nvSpPr>
          <p:cNvPr id="68" name="Szövegdoboz 67"/>
          <p:cNvSpPr txBox="1"/>
          <p:nvPr/>
        </p:nvSpPr>
        <p:spPr>
          <a:xfrm>
            <a:off x="6104813" y="5967214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4</a:t>
            </a:r>
            <a:endParaRPr lang="hu-HU" sz="2000" dirty="0"/>
          </a:p>
        </p:txBody>
      </p:sp>
      <p:sp>
        <p:nvSpPr>
          <p:cNvPr id="69" name="Szövegdoboz 68"/>
          <p:cNvSpPr txBox="1"/>
          <p:nvPr/>
        </p:nvSpPr>
        <p:spPr>
          <a:xfrm>
            <a:off x="4086650" y="4767840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4</a:t>
            </a:r>
            <a:endParaRPr lang="hu-HU" sz="2000" dirty="0"/>
          </a:p>
        </p:txBody>
      </p:sp>
      <p:sp>
        <p:nvSpPr>
          <p:cNvPr id="70" name="Szövegdoboz 69"/>
          <p:cNvSpPr txBox="1"/>
          <p:nvPr/>
        </p:nvSpPr>
        <p:spPr>
          <a:xfrm>
            <a:off x="2885363" y="4752945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432676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hu-HU" dirty="0" err="1" smtClean="0"/>
              <a:t>Operations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Shift </a:t>
            </a:r>
            <a:r>
              <a:rPr lang="hu-HU" dirty="0" err="1" smtClean="0"/>
              <a:t>Registers</a:t>
            </a:r>
            <a:endParaRPr lang="hu-HU" dirty="0"/>
          </a:p>
        </p:txBody>
      </p:sp>
      <p:grpSp>
        <p:nvGrpSpPr>
          <p:cNvPr id="37" name="Csoportba foglalás 36"/>
          <p:cNvGrpSpPr/>
          <p:nvPr/>
        </p:nvGrpSpPr>
        <p:grpSpPr>
          <a:xfrm>
            <a:off x="2628615" y="1696113"/>
            <a:ext cx="3495533" cy="1710271"/>
            <a:chOff x="695467" y="1967677"/>
            <a:chExt cx="3495533" cy="1710271"/>
          </a:xfrm>
        </p:grpSpPr>
        <p:cxnSp>
          <p:nvCxnSpPr>
            <p:cNvPr id="4" name="Egyenes összekötő nyíllal 3"/>
            <p:cNvCxnSpPr/>
            <p:nvPr/>
          </p:nvCxnSpPr>
          <p:spPr bwMode="auto">
            <a:xfrm>
              <a:off x="838200" y="220980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Szövegdoboz 4"/>
            <p:cNvSpPr txBox="1"/>
            <p:nvPr/>
          </p:nvSpPr>
          <p:spPr>
            <a:xfrm>
              <a:off x="1371600" y="197896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6" name="Egyenes összekötő nyíllal 5"/>
            <p:cNvCxnSpPr/>
            <p:nvPr/>
          </p:nvCxnSpPr>
          <p:spPr bwMode="auto">
            <a:xfrm>
              <a:off x="1905000" y="219851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Szövegdoboz 6"/>
            <p:cNvSpPr txBox="1"/>
            <p:nvPr/>
          </p:nvSpPr>
          <p:spPr>
            <a:xfrm>
              <a:off x="2438400" y="196767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12" name="Egyenes összekötő 11"/>
            <p:cNvCxnSpPr>
              <a:stCxn id="7" idx="3"/>
            </p:cNvCxnSpPr>
            <p:nvPr/>
          </p:nvCxnSpPr>
          <p:spPr bwMode="auto">
            <a:xfrm flipV="1">
              <a:off x="2971800" y="2198509"/>
              <a:ext cx="381000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Egyenes összekötő 12"/>
            <p:cNvCxnSpPr/>
            <p:nvPr/>
          </p:nvCxnSpPr>
          <p:spPr bwMode="auto">
            <a:xfrm>
              <a:off x="3364742" y="2182627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Egyenes összekötő 18"/>
            <p:cNvCxnSpPr/>
            <p:nvPr/>
          </p:nvCxnSpPr>
          <p:spPr bwMode="auto">
            <a:xfrm>
              <a:off x="2181367" y="2198510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Egyenes összekötő 19"/>
            <p:cNvCxnSpPr/>
            <p:nvPr/>
          </p:nvCxnSpPr>
          <p:spPr bwMode="auto">
            <a:xfrm>
              <a:off x="1059976" y="2209800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Folyamatábra: Összegzés 20"/>
            <p:cNvSpPr/>
            <p:nvPr/>
          </p:nvSpPr>
          <p:spPr bwMode="auto">
            <a:xfrm>
              <a:off x="3162300" y="2666999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olyamatábra: Összegzés 21"/>
            <p:cNvSpPr/>
            <p:nvPr/>
          </p:nvSpPr>
          <p:spPr bwMode="auto">
            <a:xfrm>
              <a:off x="1971817" y="2666998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Folyamatábra: Összegzés 22"/>
            <p:cNvSpPr/>
            <p:nvPr/>
          </p:nvSpPr>
          <p:spPr bwMode="auto">
            <a:xfrm>
              <a:off x="850426" y="2682883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0" name="Egyenes összekötő 29"/>
            <p:cNvCxnSpPr/>
            <p:nvPr/>
          </p:nvCxnSpPr>
          <p:spPr bwMode="auto">
            <a:xfrm>
              <a:off x="1059976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Egyenes összekötő 31"/>
            <p:cNvCxnSpPr/>
            <p:nvPr/>
          </p:nvCxnSpPr>
          <p:spPr bwMode="auto">
            <a:xfrm>
              <a:off x="2196721" y="2971799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Egyenes összekötő 32"/>
            <p:cNvCxnSpPr/>
            <p:nvPr/>
          </p:nvCxnSpPr>
          <p:spPr bwMode="auto">
            <a:xfrm>
              <a:off x="3396871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" name="Szövegdoboz 33"/>
            <p:cNvSpPr txBox="1"/>
            <p:nvPr/>
          </p:nvSpPr>
          <p:spPr>
            <a:xfrm>
              <a:off x="695467" y="3216283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36" name="Egyenes összekötő nyíllal 35"/>
            <p:cNvCxnSpPr>
              <a:stCxn id="34" idx="3"/>
            </p:cNvCxnSpPr>
            <p:nvPr/>
          </p:nvCxnSpPr>
          <p:spPr bwMode="auto">
            <a:xfrm flipV="1">
              <a:off x="3667267" y="3447115"/>
              <a:ext cx="523733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0" name="Szövegdoboz 39"/>
          <p:cNvSpPr txBox="1"/>
          <p:nvPr/>
        </p:nvSpPr>
        <p:spPr>
          <a:xfrm>
            <a:off x="2540189" y="2354582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hu-HU" sz="2000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3638265" y="231929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3</a:t>
            </a:r>
            <a:endParaRPr lang="hu-HU" sz="2000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4771598" y="2363664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2726424" y="1496058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sp>
        <p:nvSpPr>
          <p:cNvPr id="44" name="Szövegdoboz 43"/>
          <p:cNvSpPr txBox="1"/>
          <p:nvPr/>
        </p:nvSpPr>
        <p:spPr>
          <a:xfrm>
            <a:off x="3971498" y="1496058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hu-HU" sz="2000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5065878" y="1526835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</a:t>
            </a:r>
            <a:endParaRPr lang="hu-HU" sz="2000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5990798" y="2710327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hu-HU" sz="2000" dirty="0"/>
          </a:p>
        </p:txBody>
      </p:sp>
      <p:grpSp>
        <p:nvGrpSpPr>
          <p:cNvPr id="47" name="Csoportba foglalás 46"/>
          <p:cNvGrpSpPr/>
          <p:nvPr/>
        </p:nvGrpSpPr>
        <p:grpSpPr>
          <a:xfrm>
            <a:off x="2673539" y="4185619"/>
            <a:ext cx="3495533" cy="1710271"/>
            <a:chOff x="695467" y="1967677"/>
            <a:chExt cx="3495533" cy="1710271"/>
          </a:xfrm>
        </p:grpSpPr>
        <p:cxnSp>
          <p:nvCxnSpPr>
            <p:cNvPr id="48" name="Egyenes összekötő nyíllal 47"/>
            <p:cNvCxnSpPr/>
            <p:nvPr/>
          </p:nvCxnSpPr>
          <p:spPr bwMode="auto">
            <a:xfrm>
              <a:off x="838200" y="220980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Szövegdoboz 48"/>
            <p:cNvSpPr txBox="1"/>
            <p:nvPr/>
          </p:nvSpPr>
          <p:spPr>
            <a:xfrm>
              <a:off x="1371600" y="197896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50" name="Egyenes összekötő nyíllal 49"/>
            <p:cNvCxnSpPr/>
            <p:nvPr/>
          </p:nvCxnSpPr>
          <p:spPr bwMode="auto">
            <a:xfrm>
              <a:off x="1905000" y="2198510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" name="Szövegdoboz 50"/>
            <p:cNvSpPr txBox="1"/>
            <p:nvPr/>
          </p:nvSpPr>
          <p:spPr>
            <a:xfrm>
              <a:off x="2438400" y="1967677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52" name="Egyenes összekötő 51"/>
            <p:cNvCxnSpPr>
              <a:stCxn id="51" idx="3"/>
            </p:cNvCxnSpPr>
            <p:nvPr/>
          </p:nvCxnSpPr>
          <p:spPr bwMode="auto">
            <a:xfrm flipV="1">
              <a:off x="2971800" y="2198509"/>
              <a:ext cx="381000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Egyenes összekötő 52"/>
            <p:cNvCxnSpPr/>
            <p:nvPr/>
          </p:nvCxnSpPr>
          <p:spPr bwMode="auto">
            <a:xfrm>
              <a:off x="3364742" y="2182627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Egyenes összekötő 53"/>
            <p:cNvCxnSpPr/>
            <p:nvPr/>
          </p:nvCxnSpPr>
          <p:spPr bwMode="auto">
            <a:xfrm>
              <a:off x="2181367" y="2198510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5" name="Egyenes összekötő 54"/>
            <p:cNvCxnSpPr/>
            <p:nvPr/>
          </p:nvCxnSpPr>
          <p:spPr bwMode="auto">
            <a:xfrm>
              <a:off x="1059976" y="2209800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Folyamatábra: Összegzés 55"/>
            <p:cNvSpPr/>
            <p:nvPr/>
          </p:nvSpPr>
          <p:spPr bwMode="auto">
            <a:xfrm>
              <a:off x="3162300" y="2666999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7" name="Folyamatábra: Összegzés 56"/>
            <p:cNvSpPr/>
            <p:nvPr/>
          </p:nvSpPr>
          <p:spPr bwMode="auto">
            <a:xfrm>
              <a:off x="1971817" y="2666998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8" name="Folyamatábra: Összegzés 57"/>
            <p:cNvSpPr/>
            <p:nvPr/>
          </p:nvSpPr>
          <p:spPr bwMode="auto">
            <a:xfrm>
              <a:off x="850426" y="2682883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9" name="Egyenes összekötő 58"/>
            <p:cNvCxnSpPr/>
            <p:nvPr/>
          </p:nvCxnSpPr>
          <p:spPr bwMode="auto">
            <a:xfrm>
              <a:off x="1059976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0" name="Egyenes összekötő 59"/>
            <p:cNvCxnSpPr/>
            <p:nvPr/>
          </p:nvCxnSpPr>
          <p:spPr bwMode="auto">
            <a:xfrm>
              <a:off x="2196721" y="2971799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Egyenes összekötő 60"/>
            <p:cNvCxnSpPr/>
            <p:nvPr/>
          </p:nvCxnSpPr>
          <p:spPr bwMode="auto">
            <a:xfrm>
              <a:off x="3396871" y="2987684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2" name="Szövegdoboz 61"/>
            <p:cNvSpPr txBox="1"/>
            <p:nvPr/>
          </p:nvSpPr>
          <p:spPr>
            <a:xfrm>
              <a:off x="695467" y="3216283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63" name="Egyenes összekötő nyíllal 62"/>
            <p:cNvCxnSpPr>
              <a:stCxn id="62" idx="3"/>
            </p:cNvCxnSpPr>
            <p:nvPr/>
          </p:nvCxnSpPr>
          <p:spPr bwMode="auto">
            <a:xfrm flipV="1">
              <a:off x="3667267" y="3447115"/>
              <a:ext cx="523733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4" name="Szövegdoboz 63"/>
          <p:cNvSpPr txBox="1"/>
          <p:nvPr/>
        </p:nvSpPr>
        <p:spPr>
          <a:xfrm>
            <a:off x="2585113" y="4844088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</a:t>
            </a:r>
            <a:endParaRPr lang="hu-HU" sz="2000" dirty="0"/>
          </a:p>
        </p:txBody>
      </p:sp>
      <p:sp>
        <p:nvSpPr>
          <p:cNvPr id="65" name="Szövegdoboz 64"/>
          <p:cNvSpPr txBox="1"/>
          <p:nvPr/>
        </p:nvSpPr>
        <p:spPr>
          <a:xfrm>
            <a:off x="3683189" y="4808805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3</a:t>
            </a:r>
            <a:endParaRPr lang="hu-HU" sz="2000" dirty="0"/>
          </a:p>
        </p:txBody>
      </p:sp>
      <p:sp>
        <p:nvSpPr>
          <p:cNvPr id="66" name="Szövegdoboz 65"/>
          <p:cNvSpPr txBox="1"/>
          <p:nvPr/>
        </p:nvSpPr>
        <p:spPr>
          <a:xfrm>
            <a:off x="4816522" y="4853170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  <p:sp>
        <p:nvSpPr>
          <p:cNvPr id="67" name="Szövegdoboz 66"/>
          <p:cNvSpPr txBox="1"/>
          <p:nvPr/>
        </p:nvSpPr>
        <p:spPr>
          <a:xfrm>
            <a:off x="5110802" y="4016341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hu-HU" sz="2000" dirty="0"/>
          </a:p>
        </p:txBody>
      </p:sp>
      <p:sp>
        <p:nvSpPr>
          <p:cNvPr id="68" name="Szövegdoboz 67"/>
          <p:cNvSpPr txBox="1"/>
          <p:nvPr/>
        </p:nvSpPr>
        <p:spPr>
          <a:xfrm>
            <a:off x="6035722" y="5199833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hu-HU" sz="2000" dirty="0"/>
          </a:p>
        </p:txBody>
      </p:sp>
      <p:sp>
        <p:nvSpPr>
          <p:cNvPr id="69" name="Szövegdoboz 68"/>
          <p:cNvSpPr txBox="1"/>
          <p:nvPr/>
        </p:nvSpPr>
        <p:spPr>
          <a:xfrm>
            <a:off x="4017559" y="400045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sp>
        <p:nvSpPr>
          <p:cNvPr id="70" name="Szövegdoboz 69"/>
          <p:cNvSpPr txBox="1"/>
          <p:nvPr/>
        </p:nvSpPr>
        <p:spPr>
          <a:xfrm>
            <a:off x="2816272" y="3985564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934001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Final result of multiplication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2852382" y="3429000"/>
            <a:ext cx="28956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LFFSR</a:t>
            </a:r>
            <a:endParaRPr lang="hu-HU" dirty="0"/>
          </a:p>
        </p:txBody>
      </p:sp>
      <p:cxnSp>
        <p:nvCxnSpPr>
          <p:cNvPr id="5" name="Egyenes összekötő nyíllal 4"/>
          <p:cNvCxnSpPr>
            <a:endCxn id="3" idx="1"/>
          </p:cNvCxnSpPr>
          <p:nvPr/>
        </p:nvCxnSpPr>
        <p:spPr bwMode="auto">
          <a:xfrm>
            <a:off x="1937982" y="3659832"/>
            <a:ext cx="914400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Egyenes összekötő nyíllal 6"/>
          <p:cNvCxnSpPr>
            <a:stCxn id="3" idx="3"/>
          </p:cNvCxnSpPr>
          <p:nvPr/>
        </p:nvCxnSpPr>
        <p:spPr bwMode="auto">
          <a:xfrm>
            <a:off x="5747982" y="3659833"/>
            <a:ext cx="990600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Szövegdoboz 7"/>
          <p:cNvSpPr txBox="1"/>
          <p:nvPr/>
        </p:nvSpPr>
        <p:spPr>
          <a:xfrm>
            <a:off x="990600" y="3200400"/>
            <a:ext cx="1404582" cy="459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1,4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6036291" y="3199284"/>
            <a:ext cx="1404582" cy="459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1,2,4,3</a:t>
            </a:r>
            <a:endParaRPr lang="hu-HU" dirty="0"/>
          </a:p>
        </p:txBody>
      </p:sp>
      <p:sp>
        <p:nvSpPr>
          <p:cNvPr id="10" name="Lefelé nyíl 9"/>
          <p:cNvSpPr/>
          <p:nvPr/>
        </p:nvSpPr>
        <p:spPr bwMode="auto">
          <a:xfrm>
            <a:off x="4114800" y="2819400"/>
            <a:ext cx="304800" cy="609600"/>
          </a:xfrm>
          <a:prstGeom prst="down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3597891" y="2209800"/>
            <a:ext cx="1404582" cy="459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1,3,2</a:t>
            </a:r>
            <a:endParaRPr lang="hu-HU" dirty="0"/>
          </a:p>
        </p:txBody>
      </p:sp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984089"/>
              </p:ext>
            </p:extLst>
          </p:nvPr>
        </p:nvGraphicFramePr>
        <p:xfrm>
          <a:off x="1349990" y="3818992"/>
          <a:ext cx="717443" cy="372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75" name="Equation" r:id="rId3" imgW="342720" imgH="177480" progId="Equation.DSMT4">
                  <p:embed/>
                </p:oleObj>
              </mc:Choice>
              <mc:Fallback>
                <p:oleObj name="Equation" r:id="rId3" imgW="342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9990" y="3818992"/>
                        <a:ext cx="717443" cy="3720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140423"/>
              </p:ext>
            </p:extLst>
          </p:nvPr>
        </p:nvGraphicFramePr>
        <p:xfrm>
          <a:off x="5662613" y="3863975"/>
          <a:ext cx="21526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76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0" name="Objektum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3863975"/>
                        <a:ext cx="215265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98716"/>
              </p:ext>
            </p:extLst>
          </p:nvPr>
        </p:nvGraphicFramePr>
        <p:xfrm>
          <a:off x="5030432" y="2209800"/>
          <a:ext cx="14351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77" name="Equation" r:id="rId7" imgW="685800" imgH="203040" progId="Equation.DSMT4">
                  <p:embed/>
                </p:oleObj>
              </mc:Choice>
              <mc:Fallback>
                <p:oleObj name="Equation" r:id="rId7" imgW="685800" imgH="203040" progId="Equation.DSMT4">
                  <p:embed/>
                  <p:pic>
                    <p:nvPicPr>
                      <p:cNvPr id="0" name="Objektum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432" y="2209800"/>
                        <a:ext cx="14351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813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458200" cy="914400"/>
          </a:xfrm>
        </p:spPr>
        <p:txBody>
          <a:bodyPr/>
          <a:lstStyle/>
          <a:p>
            <a:r>
              <a:rPr lang="hu-HU" sz="3600" dirty="0" err="1" smtClean="0"/>
              <a:t>Division</a:t>
            </a:r>
            <a:r>
              <a:rPr lang="hu-HU" sz="3600" dirty="0"/>
              <a:t> </a:t>
            </a:r>
            <a:r>
              <a:rPr lang="hu-HU" sz="3600" dirty="0" err="1" smtClean="0"/>
              <a:t>by</a:t>
            </a:r>
            <a:r>
              <a:rPr lang="hu-HU" sz="3600" dirty="0" smtClean="0"/>
              <a:t> </a:t>
            </a:r>
            <a:r>
              <a:rPr lang="hu-HU" sz="3600" dirty="0" err="1" smtClean="0"/>
              <a:t>Linear</a:t>
            </a:r>
            <a:r>
              <a:rPr lang="hu-HU" sz="3600" dirty="0" smtClean="0"/>
              <a:t> </a:t>
            </a:r>
            <a:r>
              <a:rPr lang="hu-HU" sz="3600" dirty="0" err="1" smtClean="0"/>
              <a:t>Feedback</a:t>
            </a:r>
            <a:r>
              <a:rPr lang="hu-HU" sz="3600" dirty="0" smtClean="0"/>
              <a:t> Shift </a:t>
            </a:r>
            <a:r>
              <a:rPr lang="hu-HU" sz="3600" dirty="0" err="1" smtClean="0"/>
              <a:t>Registers</a:t>
            </a:r>
            <a:endParaRPr lang="hu-HU" sz="3600" dirty="0"/>
          </a:p>
        </p:txBody>
      </p:sp>
      <p:graphicFrame>
        <p:nvGraphicFramePr>
          <p:cNvPr id="39" name="Objektum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689020"/>
              </p:ext>
            </p:extLst>
          </p:nvPr>
        </p:nvGraphicFramePr>
        <p:xfrm>
          <a:off x="1008286" y="1066800"/>
          <a:ext cx="54879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915" name="Equation" r:id="rId3" imgW="2958840" imgH="279360" progId="Equation.DSMT4">
                  <p:embed/>
                </p:oleObj>
              </mc:Choice>
              <mc:Fallback>
                <p:oleObj name="Equation" r:id="rId3" imgW="29588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286" y="1066800"/>
                        <a:ext cx="54879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Szövegdoboz 42"/>
          <p:cNvSpPr txBox="1"/>
          <p:nvPr/>
        </p:nvSpPr>
        <p:spPr>
          <a:xfrm>
            <a:off x="876300" y="273214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4</a:t>
            </a:r>
            <a:endParaRPr lang="hu-HU" sz="2000" dirty="0"/>
          </a:p>
        </p:txBody>
      </p:sp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16433"/>
              </p:ext>
            </p:extLst>
          </p:nvPr>
        </p:nvGraphicFramePr>
        <p:xfrm>
          <a:off x="1036564" y="1752599"/>
          <a:ext cx="4799275" cy="390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916" name="Equation" r:id="rId5" imgW="2806560" imgH="228600" progId="Equation.DSMT4">
                  <p:embed/>
                </p:oleObj>
              </mc:Choice>
              <mc:Fallback>
                <p:oleObj name="Equation" r:id="rId5" imgW="2806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36564" y="1752599"/>
                        <a:ext cx="4799275" cy="390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" name="Csoportba foglalás 81"/>
          <p:cNvGrpSpPr/>
          <p:nvPr/>
        </p:nvGrpSpPr>
        <p:grpSpPr>
          <a:xfrm>
            <a:off x="1143000" y="3075120"/>
            <a:ext cx="5410200" cy="2655469"/>
            <a:chOff x="1143000" y="3075120"/>
            <a:chExt cx="5410200" cy="2655469"/>
          </a:xfrm>
        </p:grpSpPr>
        <p:cxnSp>
          <p:nvCxnSpPr>
            <p:cNvPr id="4" name="Egyenes összekötő nyíllal 3"/>
            <p:cNvCxnSpPr/>
            <p:nvPr/>
          </p:nvCxnSpPr>
          <p:spPr bwMode="auto">
            <a:xfrm>
              <a:off x="3100031" y="3864401"/>
              <a:ext cx="311624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Szövegdoboz 4"/>
            <p:cNvSpPr txBox="1"/>
            <p:nvPr/>
          </p:nvSpPr>
          <p:spPr>
            <a:xfrm>
              <a:off x="3411655" y="363356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6" name="Egyenes összekötő nyíllal 5"/>
            <p:cNvCxnSpPr/>
            <p:nvPr/>
          </p:nvCxnSpPr>
          <p:spPr bwMode="auto">
            <a:xfrm>
              <a:off x="3945055" y="3853112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Szövegdoboz 6"/>
            <p:cNvSpPr txBox="1"/>
            <p:nvPr/>
          </p:nvSpPr>
          <p:spPr>
            <a:xfrm>
              <a:off x="4478455" y="362227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12" name="Egyenes összekötő 11"/>
            <p:cNvCxnSpPr>
              <a:stCxn id="7" idx="3"/>
            </p:cNvCxnSpPr>
            <p:nvPr/>
          </p:nvCxnSpPr>
          <p:spPr bwMode="auto">
            <a:xfrm>
              <a:off x="5011855" y="3853112"/>
              <a:ext cx="695467" cy="112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Egyenes összekötő 12"/>
            <p:cNvCxnSpPr/>
            <p:nvPr/>
          </p:nvCxnSpPr>
          <p:spPr bwMode="auto">
            <a:xfrm>
              <a:off x="5404797" y="3837229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Egyenes összekötő 18"/>
            <p:cNvCxnSpPr/>
            <p:nvPr/>
          </p:nvCxnSpPr>
          <p:spPr bwMode="auto">
            <a:xfrm>
              <a:off x="4221422" y="3853112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Egyenes összekötő 19"/>
            <p:cNvCxnSpPr/>
            <p:nvPr/>
          </p:nvCxnSpPr>
          <p:spPr bwMode="auto">
            <a:xfrm>
              <a:off x="3100031" y="3864402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Folyamatábra: Összegzés 20"/>
            <p:cNvSpPr/>
            <p:nvPr/>
          </p:nvSpPr>
          <p:spPr bwMode="auto">
            <a:xfrm>
              <a:off x="5202355" y="4321601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olyamatábra: Összegzés 21"/>
            <p:cNvSpPr/>
            <p:nvPr/>
          </p:nvSpPr>
          <p:spPr bwMode="auto">
            <a:xfrm>
              <a:off x="4011872" y="4321600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Folyamatábra: Összegzés 22"/>
            <p:cNvSpPr/>
            <p:nvPr/>
          </p:nvSpPr>
          <p:spPr bwMode="auto">
            <a:xfrm>
              <a:off x="2890481" y="4337485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0" name="Egyenes összekötő 29"/>
            <p:cNvCxnSpPr/>
            <p:nvPr/>
          </p:nvCxnSpPr>
          <p:spPr bwMode="auto">
            <a:xfrm>
              <a:off x="3100031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Egyenes összekötő 31"/>
            <p:cNvCxnSpPr/>
            <p:nvPr/>
          </p:nvCxnSpPr>
          <p:spPr bwMode="auto">
            <a:xfrm>
              <a:off x="4236776" y="4626401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Egyenes összekötő 32"/>
            <p:cNvCxnSpPr/>
            <p:nvPr/>
          </p:nvCxnSpPr>
          <p:spPr bwMode="auto">
            <a:xfrm>
              <a:off x="5436926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4" name="Szövegdoboz 33"/>
            <p:cNvSpPr txBox="1"/>
            <p:nvPr/>
          </p:nvSpPr>
          <p:spPr>
            <a:xfrm>
              <a:off x="2735522" y="4870885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36" name="Egyenes összekötő nyíllal 35"/>
            <p:cNvCxnSpPr>
              <a:endCxn id="28" idx="4"/>
            </p:cNvCxnSpPr>
            <p:nvPr/>
          </p:nvCxnSpPr>
          <p:spPr bwMode="auto">
            <a:xfrm flipV="1">
              <a:off x="1905000" y="3434322"/>
              <a:ext cx="0" cy="228067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Szövegdoboz 39"/>
            <p:cNvSpPr txBox="1"/>
            <p:nvPr/>
          </p:nvSpPr>
          <p:spPr>
            <a:xfrm>
              <a:off x="2647096" y="428074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</a:t>
              </a:r>
              <a:endParaRPr lang="hu-HU" sz="2000" dirty="0"/>
            </a:p>
          </p:txBody>
        </p:sp>
        <p:sp>
          <p:nvSpPr>
            <p:cNvPr id="41" name="Szövegdoboz 40"/>
            <p:cNvSpPr txBox="1"/>
            <p:nvPr/>
          </p:nvSpPr>
          <p:spPr>
            <a:xfrm>
              <a:off x="3745172" y="4245465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sp>
          <p:nvSpPr>
            <p:cNvPr id="42" name="Szövegdoboz 41"/>
            <p:cNvSpPr txBox="1"/>
            <p:nvPr/>
          </p:nvSpPr>
          <p:spPr>
            <a:xfrm>
              <a:off x="4878505" y="4289830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cxnSp>
          <p:nvCxnSpPr>
            <p:cNvPr id="71" name="Egyenes összekötő 70"/>
            <p:cNvCxnSpPr/>
            <p:nvPr/>
          </p:nvCxnSpPr>
          <p:spPr bwMode="auto">
            <a:xfrm flipV="1">
              <a:off x="1905000" y="5730588"/>
              <a:ext cx="2306755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3" name="Egyenes összekötő 72"/>
            <p:cNvCxnSpPr/>
            <p:nvPr/>
          </p:nvCxnSpPr>
          <p:spPr bwMode="auto">
            <a:xfrm>
              <a:off x="4236776" y="5332550"/>
              <a:ext cx="0" cy="39803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" name="Folyamatábra: Vagy 27"/>
            <p:cNvSpPr/>
            <p:nvPr/>
          </p:nvSpPr>
          <p:spPr bwMode="auto">
            <a:xfrm>
              <a:off x="1714500" y="3075120"/>
              <a:ext cx="381000" cy="359202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77" name="Egyenes összekötő nyíllal 76"/>
            <p:cNvCxnSpPr>
              <a:endCxn id="28" idx="2"/>
            </p:cNvCxnSpPr>
            <p:nvPr/>
          </p:nvCxnSpPr>
          <p:spPr bwMode="auto">
            <a:xfrm>
              <a:off x="1143000" y="3254721"/>
              <a:ext cx="5715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9" name="Egyenes összekötő nyíllal 78"/>
            <p:cNvCxnSpPr>
              <a:stCxn id="28" idx="6"/>
            </p:cNvCxnSpPr>
            <p:nvPr/>
          </p:nvCxnSpPr>
          <p:spPr bwMode="auto">
            <a:xfrm>
              <a:off x="2095500" y="3254721"/>
              <a:ext cx="44577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Egyenes összekötő 80"/>
            <p:cNvCxnSpPr/>
            <p:nvPr/>
          </p:nvCxnSpPr>
          <p:spPr bwMode="auto">
            <a:xfrm>
              <a:off x="5707322" y="3254721"/>
              <a:ext cx="0" cy="60968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83" name="Objektum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890922"/>
              </p:ext>
            </p:extLst>
          </p:nvPr>
        </p:nvGraphicFramePr>
        <p:xfrm>
          <a:off x="2649371" y="6019800"/>
          <a:ext cx="5961173" cy="572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917" name="Equation" r:id="rId7" imgW="2908080" imgH="279360" progId="Equation.DSMT4">
                  <p:embed/>
                </p:oleObj>
              </mc:Choice>
              <mc:Fallback>
                <p:oleObj name="Equation" r:id="rId7" imgW="29080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49371" y="6019800"/>
                        <a:ext cx="5961173" cy="572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Szövegdoboz 45"/>
          <p:cNvSpPr txBox="1"/>
          <p:nvPr/>
        </p:nvSpPr>
        <p:spPr>
          <a:xfrm>
            <a:off x="6419850" y="2757380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</a:t>
            </a:r>
            <a:endParaRPr lang="hu-HU" sz="2000" dirty="0"/>
          </a:p>
        </p:txBody>
      </p:sp>
      <p:grpSp>
        <p:nvGrpSpPr>
          <p:cNvPr id="89" name="Csoportba foglalás 88"/>
          <p:cNvGrpSpPr/>
          <p:nvPr/>
        </p:nvGrpSpPr>
        <p:grpSpPr>
          <a:xfrm>
            <a:off x="3020135" y="3363853"/>
            <a:ext cx="2534077" cy="461885"/>
            <a:chOff x="3020135" y="3363853"/>
            <a:chExt cx="2534077" cy="461885"/>
          </a:xfrm>
        </p:grpSpPr>
        <p:sp>
          <p:nvSpPr>
            <p:cNvPr id="84" name="Szövegdoboz 83"/>
            <p:cNvSpPr txBox="1"/>
            <p:nvPr/>
          </p:nvSpPr>
          <p:spPr>
            <a:xfrm>
              <a:off x="4088072" y="342562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0</a:t>
              </a:r>
              <a:endParaRPr lang="hu-HU" sz="2000" dirty="0"/>
            </a:p>
          </p:txBody>
        </p:sp>
        <p:sp>
          <p:nvSpPr>
            <p:cNvPr id="86" name="Szövegdoboz 85"/>
            <p:cNvSpPr txBox="1"/>
            <p:nvPr/>
          </p:nvSpPr>
          <p:spPr>
            <a:xfrm>
              <a:off x="3020135" y="3422224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0</a:t>
              </a:r>
              <a:endParaRPr lang="hu-HU" sz="2000" dirty="0"/>
            </a:p>
          </p:txBody>
        </p:sp>
        <p:graphicFrame>
          <p:nvGraphicFramePr>
            <p:cNvPr id="87" name="Objektum 8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8739540"/>
                </p:ext>
              </p:extLst>
            </p:nvPr>
          </p:nvGraphicFramePr>
          <p:xfrm>
            <a:off x="5255382" y="3363853"/>
            <a:ext cx="298830" cy="448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0918" name="Equation" r:id="rId9" imgW="152280" imgH="228600" progId="Equation.DSMT4">
                    <p:embed/>
                  </p:oleObj>
                </mc:Choice>
                <mc:Fallback>
                  <p:oleObj name="Equation" r:id="rId9" imgW="15228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255382" y="3363853"/>
                          <a:ext cx="298830" cy="4482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04011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874025" y="2334110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4</a:t>
            </a:r>
            <a:endParaRPr lang="hu-HU" sz="2000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40725" y="2677081"/>
            <a:ext cx="5410200" cy="2655469"/>
            <a:chOff x="1143000" y="3075120"/>
            <a:chExt cx="5410200" cy="2655469"/>
          </a:xfrm>
        </p:grpSpPr>
        <p:cxnSp>
          <p:nvCxnSpPr>
            <p:cNvPr id="5" name="Egyenes összekötő nyíllal 4"/>
            <p:cNvCxnSpPr/>
            <p:nvPr/>
          </p:nvCxnSpPr>
          <p:spPr bwMode="auto">
            <a:xfrm>
              <a:off x="3100031" y="3864401"/>
              <a:ext cx="311624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Szövegdoboz 5"/>
            <p:cNvSpPr txBox="1"/>
            <p:nvPr/>
          </p:nvSpPr>
          <p:spPr>
            <a:xfrm>
              <a:off x="3411655" y="363356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7" name="Egyenes összekötő nyíllal 6"/>
            <p:cNvCxnSpPr/>
            <p:nvPr/>
          </p:nvCxnSpPr>
          <p:spPr bwMode="auto">
            <a:xfrm>
              <a:off x="3945055" y="3853112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Szövegdoboz 7"/>
            <p:cNvSpPr txBox="1"/>
            <p:nvPr/>
          </p:nvSpPr>
          <p:spPr>
            <a:xfrm>
              <a:off x="4478455" y="362227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9" name="Egyenes összekötő 8"/>
            <p:cNvCxnSpPr>
              <a:stCxn id="8" idx="3"/>
            </p:cNvCxnSpPr>
            <p:nvPr/>
          </p:nvCxnSpPr>
          <p:spPr bwMode="auto">
            <a:xfrm>
              <a:off x="5011855" y="3853112"/>
              <a:ext cx="695467" cy="112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Egyenes összekötő 9"/>
            <p:cNvCxnSpPr/>
            <p:nvPr/>
          </p:nvCxnSpPr>
          <p:spPr bwMode="auto">
            <a:xfrm>
              <a:off x="5404797" y="3837229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Egyenes összekötő 10"/>
            <p:cNvCxnSpPr/>
            <p:nvPr/>
          </p:nvCxnSpPr>
          <p:spPr bwMode="auto">
            <a:xfrm>
              <a:off x="4221422" y="3853112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Egyenes összekötő 11"/>
            <p:cNvCxnSpPr/>
            <p:nvPr/>
          </p:nvCxnSpPr>
          <p:spPr bwMode="auto">
            <a:xfrm>
              <a:off x="3100031" y="3864402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Folyamatábra: Összegzés 12"/>
            <p:cNvSpPr/>
            <p:nvPr/>
          </p:nvSpPr>
          <p:spPr bwMode="auto">
            <a:xfrm>
              <a:off x="5202355" y="4321601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Folyamatábra: Összegzés 13"/>
            <p:cNvSpPr/>
            <p:nvPr/>
          </p:nvSpPr>
          <p:spPr bwMode="auto">
            <a:xfrm>
              <a:off x="4011872" y="4321600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Folyamatábra: Összegzés 14"/>
            <p:cNvSpPr/>
            <p:nvPr/>
          </p:nvSpPr>
          <p:spPr bwMode="auto">
            <a:xfrm>
              <a:off x="2890481" y="4337485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6" name="Egyenes összekötő 15"/>
            <p:cNvCxnSpPr/>
            <p:nvPr/>
          </p:nvCxnSpPr>
          <p:spPr bwMode="auto">
            <a:xfrm>
              <a:off x="3100031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Egyenes összekötő 16"/>
            <p:cNvCxnSpPr/>
            <p:nvPr/>
          </p:nvCxnSpPr>
          <p:spPr bwMode="auto">
            <a:xfrm>
              <a:off x="4236776" y="4626401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Egyenes összekötő 17"/>
            <p:cNvCxnSpPr/>
            <p:nvPr/>
          </p:nvCxnSpPr>
          <p:spPr bwMode="auto">
            <a:xfrm>
              <a:off x="5436926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Szövegdoboz 18"/>
            <p:cNvSpPr txBox="1"/>
            <p:nvPr/>
          </p:nvSpPr>
          <p:spPr>
            <a:xfrm>
              <a:off x="2735522" y="4870885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20" name="Egyenes összekötő nyíllal 19"/>
            <p:cNvCxnSpPr>
              <a:endCxn id="26" idx="4"/>
            </p:cNvCxnSpPr>
            <p:nvPr/>
          </p:nvCxnSpPr>
          <p:spPr bwMode="auto">
            <a:xfrm flipV="1">
              <a:off x="1905000" y="3434322"/>
              <a:ext cx="0" cy="228067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Szövegdoboz 20"/>
            <p:cNvSpPr txBox="1"/>
            <p:nvPr/>
          </p:nvSpPr>
          <p:spPr>
            <a:xfrm>
              <a:off x="2647096" y="428074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</a:t>
              </a:r>
              <a:endParaRPr lang="hu-HU" sz="2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3745172" y="4245465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sp>
          <p:nvSpPr>
            <p:cNvPr id="23" name="Szövegdoboz 22"/>
            <p:cNvSpPr txBox="1"/>
            <p:nvPr/>
          </p:nvSpPr>
          <p:spPr>
            <a:xfrm>
              <a:off x="4878505" y="4289830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cxnSp>
          <p:nvCxnSpPr>
            <p:cNvPr id="24" name="Egyenes összekötő 23"/>
            <p:cNvCxnSpPr/>
            <p:nvPr/>
          </p:nvCxnSpPr>
          <p:spPr bwMode="auto">
            <a:xfrm flipV="1">
              <a:off x="1905000" y="5730588"/>
              <a:ext cx="2306755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Egyenes összekötő 24"/>
            <p:cNvCxnSpPr/>
            <p:nvPr/>
          </p:nvCxnSpPr>
          <p:spPr bwMode="auto">
            <a:xfrm>
              <a:off x="4236776" y="5332550"/>
              <a:ext cx="0" cy="39803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Folyamatábra: Vagy 25"/>
            <p:cNvSpPr/>
            <p:nvPr/>
          </p:nvSpPr>
          <p:spPr bwMode="auto">
            <a:xfrm>
              <a:off x="1714500" y="3075120"/>
              <a:ext cx="381000" cy="359202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7" name="Egyenes összekötő nyíllal 26"/>
            <p:cNvCxnSpPr>
              <a:endCxn id="26" idx="2"/>
            </p:cNvCxnSpPr>
            <p:nvPr/>
          </p:nvCxnSpPr>
          <p:spPr bwMode="auto">
            <a:xfrm>
              <a:off x="1143000" y="3254721"/>
              <a:ext cx="5715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Egyenes összekötő nyíllal 27"/>
            <p:cNvCxnSpPr>
              <a:stCxn id="26" idx="6"/>
            </p:cNvCxnSpPr>
            <p:nvPr/>
          </p:nvCxnSpPr>
          <p:spPr bwMode="auto">
            <a:xfrm>
              <a:off x="2095500" y="3254721"/>
              <a:ext cx="44577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Egyenes összekötő 28"/>
            <p:cNvCxnSpPr/>
            <p:nvPr/>
          </p:nvCxnSpPr>
          <p:spPr bwMode="auto">
            <a:xfrm>
              <a:off x="5707322" y="3254721"/>
              <a:ext cx="0" cy="60968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0" name="Objektum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449124"/>
              </p:ext>
            </p:extLst>
          </p:nvPr>
        </p:nvGraphicFramePr>
        <p:xfrm>
          <a:off x="2438400" y="5621338"/>
          <a:ext cx="63801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1897" name="Equation" r:id="rId3" imgW="3111480" imgH="279360" progId="Equation.DSMT4">
                  <p:embed/>
                </p:oleObj>
              </mc:Choice>
              <mc:Fallback>
                <p:oleObj name="Equation" r:id="rId3" imgW="31114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5621338"/>
                        <a:ext cx="6380163" cy="57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Szövegdoboz 30"/>
          <p:cNvSpPr txBox="1"/>
          <p:nvPr/>
        </p:nvSpPr>
        <p:spPr>
          <a:xfrm>
            <a:off x="6417575" y="2359341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endParaRPr lang="hu-HU" sz="2000" dirty="0"/>
          </a:p>
        </p:txBody>
      </p:sp>
      <p:grpSp>
        <p:nvGrpSpPr>
          <p:cNvPr id="32" name="Csoportba foglalás 31"/>
          <p:cNvGrpSpPr/>
          <p:nvPr/>
        </p:nvGrpSpPr>
        <p:grpSpPr>
          <a:xfrm>
            <a:off x="3017860" y="2965450"/>
            <a:ext cx="2520928" cy="462249"/>
            <a:chOff x="3020135" y="3363489"/>
            <a:chExt cx="2520928" cy="462249"/>
          </a:xfrm>
        </p:grpSpPr>
        <p:sp>
          <p:nvSpPr>
            <p:cNvPr id="33" name="Szövegdoboz 32"/>
            <p:cNvSpPr txBox="1"/>
            <p:nvPr/>
          </p:nvSpPr>
          <p:spPr>
            <a:xfrm>
              <a:off x="4088072" y="342562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sp>
          <p:nvSpPr>
            <p:cNvPr id="34" name="Szövegdoboz 33"/>
            <p:cNvSpPr txBox="1"/>
            <p:nvPr/>
          </p:nvSpPr>
          <p:spPr>
            <a:xfrm>
              <a:off x="3020135" y="3422224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0</a:t>
              </a:r>
              <a:endParaRPr lang="hu-HU" sz="2000" dirty="0"/>
            </a:p>
          </p:txBody>
        </p:sp>
        <p:graphicFrame>
          <p:nvGraphicFramePr>
            <p:cNvPr id="35" name="Objektum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7884888"/>
                </p:ext>
              </p:extLst>
            </p:nvPr>
          </p:nvGraphicFramePr>
          <p:xfrm>
            <a:off x="5266425" y="3363489"/>
            <a:ext cx="274638" cy="449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1898" name="Equation" r:id="rId5" imgW="139680" imgH="228600" progId="Equation.DSMT4">
                    <p:embed/>
                  </p:oleObj>
                </mc:Choice>
                <mc:Fallback>
                  <p:oleObj name="Equation" r:id="rId5" imgW="13968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66425" y="3363489"/>
                          <a:ext cx="274638" cy="44926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997834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876300" y="2389178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hu-HU" sz="2000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43000" y="2732149"/>
            <a:ext cx="5410200" cy="2655469"/>
            <a:chOff x="1143000" y="3075120"/>
            <a:chExt cx="5410200" cy="2655469"/>
          </a:xfrm>
        </p:grpSpPr>
        <p:cxnSp>
          <p:nvCxnSpPr>
            <p:cNvPr id="5" name="Egyenes összekötő nyíllal 4"/>
            <p:cNvCxnSpPr/>
            <p:nvPr/>
          </p:nvCxnSpPr>
          <p:spPr bwMode="auto">
            <a:xfrm>
              <a:off x="3100031" y="3864401"/>
              <a:ext cx="311624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Szövegdoboz 5"/>
            <p:cNvSpPr txBox="1"/>
            <p:nvPr/>
          </p:nvSpPr>
          <p:spPr>
            <a:xfrm>
              <a:off x="3411655" y="363356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7" name="Egyenes összekötő nyíllal 6"/>
            <p:cNvCxnSpPr/>
            <p:nvPr/>
          </p:nvCxnSpPr>
          <p:spPr bwMode="auto">
            <a:xfrm>
              <a:off x="3945055" y="3853112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Szövegdoboz 7"/>
            <p:cNvSpPr txBox="1"/>
            <p:nvPr/>
          </p:nvSpPr>
          <p:spPr>
            <a:xfrm>
              <a:off x="4478455" y="362227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9" name="Egyenes összekötő 8"/>
            <p:cNvCxnSpPr>
              <a:stCxn id="8" idx="3"/>
            </p:cNvCxnSpPr>
            <p:nvPr/>
          </p:nvCxnSpPr>
          <p:spPr bwMode="auto">
            <a:xfrm>
              <a:off x="5011855" y="3853112"/>
              <a:ext cx="695467" cy="112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Egyenes összekötő 9"/>
            <p:cNvCxnSpPr/>
            <p:nvPr/>
          </p:nvCxnSpPr>
          <p:spPr bwMode="auto">
            <a:xfrm>
              <a:off x="5404797" y="3837229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Egyenes összekötő 10"/>
            <p:cNvCxnSpPr/>
            <p:nvPr/>
          </p:nvCxnSpPr>
          <p:spPr bwMode="auto">
            <a:xfrm>
              <a:off x="4221422" y="3853112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Egyenes összekötő 11"/>
            <p:cNvCxnSpPr/>
            <p:nvPr/>
          </p:nvCxnSpPr>
          <p:spPr bwMode="auto">
            <a:xfrm>
              <a:off x="3100031" y="3864402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Folyamatábra: Összegzés 12"/>
            <p:cNvSpPr/>
            <p:nvPr/>
          </p:nvSpPr>
          <p:spPr bwMode="auto">
            <a:xfrm>
              <a:off x="5202355" y="4321601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Folyamatábra: Összegzés 13"/>
            <p:cNvSpPr/>
            <p:nvPr/>
          </p:nvSpPr>
          <p:spPr bwMode="auto">
            <a:xfrm>
              <a:off x="4011872" y="4321600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Folyamatábra: Összegzés 14"/>
            <p:cNvSpPr/>
            <p:nvPr/>
          </p:nvSpPr>
          <p:spPr bwMode="auto">
            <a:xfrm>
              <a:off x="2890481" y="4337485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6" name="Egyenes összekötő 15"/>
            <p:cNvCxnSpPr/>
            <p:nvPr/>
          </p:nvCxnSpPr>
          <p:spPr bwMode="auto">
            <a:xfrm>
              <a:off x="3100031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Egyenes összekötő 16"/>
            <p:cNvCxnSpPr/>
            <p:nvPr/>
          </p:nvCxnSpPr>
          <p:spPr bwMode="auto">
            <a:xfrm>
              <a:off x="4236776" y="4626401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Egyenes összekötő 17"/>
            <p:cNvCxnSpPr/>
            <p:nvPr/>
          </p:nvCxnSpPr>
          <p:spPr bwMode="auto">
            <a:xfrm>
              <a:off x="5436926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Szövegdoboz 18"/>
            <p:cNvSpPr txBox="1"/>
            <p:nvPr/>
          </p:nvSpPr>
          <p:spPr>
            <a:xfrm>
              <a:off x="2735522" y="4870885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20" name="Egyenes összekötő nyíllal 19"/>
            <p:cNvCxnSpPr>
              <a:endCxn id="26" idx="4"/>
            </p:cNvCxnSpPr>
            <p:nvPr/>
          </p:nvCxnSpPr>
          <p:spPr bwMode="auto">
            <a:xfrm flipV="1">
              <a:off x="1905000" y="3434322"/>
              <a:ext cx="0" cy="228067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Szövegdoboz 20"/>
            <p:cNvSpPr txBox="1"/>
            <p:nvPr/>
          </p:nvSpPr>
          <p:spPr>
            <a:xfrm>
              <a:off x="2647096" y="428074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</a:t>
              </a:r>
              <a:endParaRPr lang="hu-HU" sz="2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3745172" y="4245465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sp>
          <p:nvSpPr>
            <p:cNvPr id="23" name="Szövegdoboz 22"/>
            <p:cNvSpPr txBox="1"/>
            <p:nvPr/>
          </p:nvSpPr>
          <p:spPr>
            <a:xfrm>
              <a:off x="4878505" y="4289830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cxnSp>
          <p:nvCxnSpPr>
            <p:cNvPr id="24" name="Egyenes összekötő 23"/>
            <p:cNvCxnSpPr/>
            <p:nvPr/>
          </p:nvCxnSpPr>
          <p:spPr bwMode="auto">
            <a:xfrm flipV="1">
              <a:off x="1905000" y="5730588"/>
              <a:ext cx="2306755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Egyenes összekötő 24"/>
            <p:cNvCxnSpPr/>
            <p:nvPr/>
          </p:nvCxnSpPr>
          <p:spPr bwMode="auto">
            <a:xfrm>
              <a:off x="4236776" y="5332550"/>
              <a:ext cx="0" cy="39803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Folyamatábra: Vagy 25"/>
            <p:cNvSpPr/>
            <p:nvPr/>
          </p:nvSpPr>
          <p:spPr bwMode="auto">
            <a:xfrm>
              <a:off x="1714500" y="3075120"/>
              <a:ext cx="381000" cy="359202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7" name="Egyenes összekötő nyíllal 26"/>
            <p:cNvCxnSpPr>
              <a:endCxn id="26" idx="2"/>
            </p:cNvCxnSpPr>
            <p:nvPr/>
          </p:nvCxnSpPr>
          <p:spPr bwMode="auto">
            <a:xfrm>
              <a:off x="1143000" y="3254721"/>
              <a:ext cx="5715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Egyenes összekötő nyíllal 27"/>
            <p:cNvCxnSpPr>
              <a:stCxn id="26" idx="6"/>
            </p:cNvCxnSpPr>
            <p:nvPr/>
          </p:nvCxnSpPr>
          <p:spPr bwMode="auto">
            <a:xfrm>
              <a:off x="2095500" y="3254721"/>
              <a:ext cx="44577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Egyenes összekötő 28"/>
            <p:cNvCxnSpPr/>
            <p:nvPr/>
          </p:nvCxnSpPr>
          <p:spPr bwMode="auto">
            <a:xfrm>
              <a:off x="5707322" y="3254721"/>
              <a:ext cx="0" cy="60968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0" name="Objektum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047508"/>
              </p:ext>
            </p:extLst>
          </p:nvPr>
        </p:nvGraphicFramePr>
        <p:xfrm>
          <a:off x="2468563" y="5676900"/>
          <a:ext cx="632618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921" name="Equation" r:id="rId3" imgW="3085920" imgH="279360" progId="Equation.DSMT4">
                  <p:embed/>
                </p:oleObj>
              </mc:Choice>
              <mc:Fallback>
                <p:oleObj name="Equation" r:id="rId3" imgW="3085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68563" y="5676900"/>
                        <a:ext cx="6326187" cy="573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Szövegdoboz 30"/>
          <p:cNvSpPr txBox="1"/>
          <p:nvPr/>
        </p:nvSpPr>
        <p:spPr>
          <a:xfrm>
            <a:off x="6419850" y="2414409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hu-HU" sz="2000" dirty="0"/>
          </a:p>
        </p:txBody>
      </p:sp>
      <p:grpSp>
        <p:nvGrpSpPr>
          <p:cNvPr id="32" name="Csoportba foglalás 31"/>
          <p:cNvGrpSpPr/>
          <p:nvPr/>
        </p:nvGrpSpPr>
        <p:grpSpPr>
          <a:xfrm>
            <a:off x="3020135" y="3020882"/>
            <a:ext cx="2534077" cy="461885"/>
            <a:chOff x="3020135" y="3363853"/>
            <a:chExt cx="2534077" cy="461885"/>
          </a:xfrm>
        </p:grpSpPr>
        <p:sp>
          <p:nvSpPr>
            <p:cNvPr id="33" name="Szövegdoboz 32"/>
            <p:cNvSpPr txBox="1"/>
            <p:nvPr/>
          </p:nvSpPr>
          <p:spPr>
            <a:xfrm>
              <a:off x="4088072" y="342562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</a:t>
              </a:r>
              <a:endParaRPr lang="hu-HU" sz="2000" dirty="0"/>
            </a:p>
          </p:txBody>
        </p:sp>
        <p:sp>
          <p:nvSpPr>
            <p:cNvPr id="34" name="Szövegdoboz 33"/>
            <p:cNvSpPr txBox="1"/>
            <p:nvPr/>
          </p:nvSpPr>
          <p:spPr>
            <a:xfrm>
              <a:off x="3020135" y="3422224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graphicFrame>
          <p:nvGraphicFramePr>
            <p:cNvPr id="35" name="Objektum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58259731"/>
                </p:ext>
              </p:extLst>
            </p:nvPr>
          </p:nvGraphicFramePr>
          <p:xfrm>
            <a:off x="5255382" y="3363853"/>
            <a:ext cx="298830" cy="448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2922" name="Equation" r:id="rId5" imgW="152280" imgH="228600" progId="Equation.DSMT4">
                    <p:embed/>
                  </p:oleObj>
                </mc:Choice>
                <mc:Fallback>
                  <p:oleObj name="Equation" r:id="rId5" imgW="15228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55382" y="3363853"/>
                          <a:ext cx="298830" cy="4482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0293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doboz 2"/>
          <p:cNvSpPr txBox="1"/>
          <p:nvPr/>
        </p:nvSpPr>
        <p:spPr>
          <a:xfrm>
            <a:off x="906722" y="2334110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hu-HU" sz="2000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73422" y="2677081"/>
            <a:ext cx="5410200" cy="2655469"/>
            <a:chOff x="1143000" y="3075120"/>
            <a:chExt cx="5410200" cy="2655469"/>
          </a:xfrm>
        </p:grpSpPr>
        <p:cxnSp>
          <p:nvCxnSpPr>
            <p:cNvPr id="5" name="Egyenes összekötő nyíllal 4"/>
            <p:cNvCxnSpPr/>
            <p:nvPr/>
          </p:nvCxnSpPr>
          <p:spPr bwMode="auto">
            <a:xfrm>
              <a:off x="3100031" y="3864401"/>
              <a:ext cx="311624" cy="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Szövegdoboz 5"/>
            <p:cNvSpPr txBox="1"/>
            <p:nvPr/>
          </p:nvSpPr>
          <p:spPr>
            <a:xfrm>
              <a:off x="3411655" y="363356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7" name="Egyenes összekötő nyíllal 6"/>
            <p:cNvCxnSpPr/>
            <p:nvPr/>
          </p:nvCxnSpPr>
          <p:spPr bwMode="auto">
            <a:xfrm>
              <a:off x="3945055" y="3853112"/>
              <a:ext cx="5334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Szövegdoboz 7"/>
            <p:cNvSpPr txBox="1"/>
            <p:nvPr/>
          </p:nvSpPr>
          <p:spPr>
            <a:xfrm>
              <a:off x="4478455" y="3622279"/>
              <a:ext cx="5334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 smtClean="0"/>
                <a:t>T</a:t>
              </a:r>
              <a:endParaRPr lang="hu-HU" dirty="0"/>
            </a:p>
          </p:txBody>
        </p:sp>
        <p:cxnSp>
          <p:nvCxnSpPr>
            <p:cNvPr id="9" name="Egyenes összekötő 8"/>
            <p:cNvCxnSpPr>
              <a:stCxn id="8" idx="3"/>
            </p:cNvCxnSpPr>
            <p:nvPr/>
          </p:nvCxnSpPr>
          <p:spPr bwMode="auto">
            <a:xfrm>
              <a:off x="5011855" y="3853112"/>
              <a:ext cx="695467" cy="1128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Egyenes összekötő 9"/>
            <p:cNvCxnSpPr/>
            <p:nvPr/>
          </p:nvCxnSpPr>
          <p:spPr bwMode="auto">
            <a:xfrm>
              <a:off x="5404797" y="3837229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Egyenes összekötő 10"/>
            <p:cNvCxnSpPr/>
            <p:nvPr/>
          </p:nvCxnSpPr>
          <p:spPr bwMode="auto">
            <a:xfrm>
              <a:off x="4221422" y="3853112"/>
              <a:ext cx="0" cy="484373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Egyenes összekötő 11"/>
            <p:cNvCxnSpPr/>
            <p:nvPr/>
          </p:nvCxnSpPr>
          <p:spPr bwMode="auto">
            <a:xfrm>
              <a:off x="3100031" y="3864402"/>
              <a:ext cx="0" cy="4571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Folyamatábra: Összegzés 12"/>
            <p:cNvSpPr/>
            <p:nvPr/>
          </p:nvSpPr>
          <p:spPr bwMode="auto">
            <a:xfrm>
              <a:off x="5202355" y="4321601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Folyamatábra: Összegzés 13"/>
            <p:cNvSpPr/>
            <p:nvPr/>
          </p:nvSpPr>
          <p:spPr bwMode="auto">
            <a:xfrm>
              <a:off x="4011872" y="4321600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Folyamatábra: Összegzés 14"/>
            <p:cNvSpPr/>
            <p:nvPr/>
          </p:nvSpPr>
          <p:spPr bwMode="auto">
            <a:xfrm>
              <a:off x="2890481" y="4337485"/>
              <a:ext cx="419100" cy="304801"/>
            </a:xfrm>
            <a:prstGeom prst="flowChartSummingJunction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6" name="Egyenes összekötő 15"/>
            <p:cNvCxnSpPr/>
            <p:nvPr/>
          </p:nvCxnSpPr>
          <p:spPr bwMode="auto">
            <a:xfrm>
              <a:off x="3100031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Egyenes összekötő 16"/>
            <p:cNvCxnSpPr/>
            <p:nvPr/>
          </p:nvCxnSpPr>
          <p:spPr bwMode="auto">
            <a:xfrm>
              <a:off x="4236776" y="4626401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Egyenes összekötő 17"/>
            <p:cNvCxnSpPr/>
            <p:nvPr/>
          </p:nvCxnSpPr>
          <p:spPr bwMode="auto">
            <a:xfrm>
              <a:off x="5436926" y="4642286"/>
              <a:ext cx="0" cy="22859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Szövegdoboz 18"/>
            <p:cNvSpPr txBox="1"/>
            <p:nvPr/>
          </p:nvSpPr>
          <p:spPr>
            <a:xfrm>
              <a:off x="2735522" y="4870885"/>
              <a:ext cx="297180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dirty="0"/>
                <a:t>+</a:t>
              </a:r>
            </a:p>
          </p:txBody>
        </p:sp>
        <p:cxnSp>
          <p:nvCxnSpPr>
            <p:cNvPr id="20" name="Egyenes összekötő nyíllal 19"/>
            <p:cNvCxnSpPr>
              <a:endCxn id="26" idx="4"/>
            </p:cNvCxnSpPr>
            <p:nvPr/>
          </p:nvCxnSpPr>
          <p:spPr bwMode="auto">
            <a:xfrm flipV="1">
              <a:off x="1905000" y="3434322"/>
              <a:ext cx="0" cy="228067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Szövegdoboz 20"/>
            <p:cNvSpPr txBox="1"/>
            <p:nvPr/>
          </p:nvSpPr>
          <p:spPr>
            <a:xfrm>
              <a:off x="2647096" y="428074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4</a:t>
              </a:r>
              <a:endParaRPr lang="hu-HU" sz="2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3745172" y="4245465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sp>
          <p:nvSpPr>
            <p:cNvPr id="23" name="Szövegdoboz 22"/>
            <p:cNvSpPr txBox="1"/>
            <p:nvPr/>
          </p:nvSpPr>
          <p:spPr>
            <a:xfrm>
              <a:off x="4878505" y="4289830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hu-HU" sz="2000" dirty="0"/>
            </a:p>
          </p:txBody>
        </p:sp>
        <p:cxnSp>
          <p:nvCxnSpPr>
            <p:cNvPr id="24" name="Egyenes összekötő 23"/>
            <p:cNvCxnSpPr/>
            <p:nvPr/>
          </p:nvCxnSpPr>
          <p:spPr bwMode="auto">
            <a:xfrm flipV="1">
              <a:off x="1905000" y="5730588"/>
              <a:ext cx="2306755" cy="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Egyenes összekötő 24"/>
            <p:cNvCxnSpPr/>
            <p:nvPr/>
          </p:nvCxnSpPr>
          <p:spPr bwMode="auto">
            <a:xfrm>
              <a:off x="4236776" y="5332550"/>
              <a:ext cx="0" cy="39803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6" name="Folyamatábra: Vagy 25"/>
            <p:cNvSpPr/>
            <p:nvPr/>
          </p:nvSpPr>
          <p:spPr bwMode="auto">
            <a:xfrm>
              <a:off x="1714500" y="3075120"/>
              <a:ext cx="381000" cy="359202"/>
            </a:xfrm>
            <a:prstGeom prst="flowChartOr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27" name="Egyenes összekötő nyíllal 26"/>
            <p:cNvCxnSpPr>
              <a:endCxn id="26" idx="2"/>
            </p:cNvCxnSpPr>
            <p:nvPr/>
          </p:nvCxnSpPr>
          <p:spPr bwMode="auto">
            <a:xfrm>
              <a:off x="1143000" y="3254721"/>
              <a:ext cx="5715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Egyenes összekötő nyíllal 27"/>
            <p:cNvCxnSpPr>
              <a:stCxn id="26" idx="6"/>
            </p:cNvCxnSpPr>
            <p:nvPr/>
          </p:nvCxnSpPr>
          <p:spPr bwMode="auto">
            <a:xfrm>
              <a:off x="2095500" y="3254721"/>
              <a:ext cx="4457700" cy="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Egyenes összekötő 28"/>
            <p:cNvCxnSpPr/>
            <p:nvPr/>
          </p:nvCxnSpPr>
          <p:spPr bwMode="auto">
            <a:xfrm>
              <a:off x="5707322" y="3254721"/>
              <a:ext cx="0" cy="609681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30" name="Objektum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442012"/>
              </p:ext>
            </p:extLst>
          </p:nvPr>
        </p:nvGraphicFramePr>
        <p:xfrm>
          <a:off x="2536825" y="5621338"/>
          <a:ext cx="62468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41" name="Equation" r:id="rId3" imgW="3047760" imgH="279360" progId="Equation.DSMT4">
                  <p:embed/>
                </p:oleObj>
              </mc:Choice>
              <mc:Fallback>
                <p:oleObj name="Equation" r:id="rId3" imgW="3047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6825" y="5621338"/>
                        <a:ext cx="6246813" cy="57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Szövegdoboz 30"/>
          <p:cNvSpPr txBox="1"/>
          <p:nvPr/>
        </p:nvSpPr>
        <p:spPr>
          <a:xfrm>
            <a:off x="6450272" y="2359341"/>
            <a:ext cx="266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0</a:t>
            </a:r>
            <a:endParaRPr lang="hu-HU" sz="2000" dirty="0"/>
          </a:p>
        </p:txBody>
      </p:sp>
      <p:grpSp>
        <p:nvGrpSpPr>
          <p:cNvPr id="32" name="Csoportba foglalás 31"/>
          <p:cNvGrpSpPr/>
          <p:nvPr/>
        </p:nvGrpSpPr>
        <p:grpSpPr>
          <a:xfrm>
            <a:off x="3050557" y="2965814"/>
            <a:ext cx="2534077" cy="461885"/>
            <a:chOff x="3020135" y="3363853"/>
            <a:chExt cx="2534077" cy="461885"/>
          </a:xfrm>
        </p:grpSpPr>
        <p:sp>
          <p:nvSpPr>
            <p:cNvPr id="33" name="Szövegdoboz 32"/>
            <p:cNvSpPr txBox="1"/>
            <p:nvPr/>
          </p:nvSpPr>
          <p:spPr>
            <a:xfrm>
              <a:off x="4088072" y="3425628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0</a:t>
              </a:r>
              <a:endParaRPr lang="hu-HU" sz="2000" dirty="0"/>
            </a:p>
          </p:txBody>
        </p:sp>
        <p:sp>
          <p:nvSpPr>
            <p:cNvPr id="34" name="Szövegdoboz 33"/>
            <p:cNvSpPr txBox="1"/>
            <p:nvPr/>
          </p:nvSpPr>
          <p:spPr>
            <a:xfrm>
              <a:off x="3020135" y="3422224"/>
              <a:ext cx="2667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</a:t>
              </a:r>
              <a:endParaRPr lang="hu-HU" sz="2000" dirty="0"/>
            </a:p>
          </p:txBody>
        </p:sp>
        <p:graphicFrame>
          <p:nvGraphicFramePr>
            <p:cNvPr id="35" name="Objektum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53514700"/>
                </p:ext>
              </p:extLst>
            </p:nvPr>
          </p:nvGraphicFramePr>
          <p:xfrm>
            <a:off x="5255382" y="3363853"/>
            <a:ext cx="298830" cy="448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3942" name="Equation" r:id="rId5" imgW="152280" imgH="228600" progId="Equation.DSMT4">
                    <p:embed/>
                  </p:oleObj>
                </mc:Choice>
                <mc:Fallback>
                  <p:oleObj name="Equation" r:id="rId5" imgW="15228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55382" y="3363853"/>
                          <a:ext cx="298830" cy="44824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66345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 smtClean="0"/>
              <a:t>Final result of division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2852382" y="3429000"/>
            <a:ext cx="28956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LFBSR</a:t>
            </a:r>
            <a:endParaRPr lang="hu-HU" dirty="0"/>
          </a:p>
        </p:txBody>
      </p:sp>
      <p:cxnSp>
        <p:nvCxnSpPr>
          <p:cNvPr id="5" name="Egyenes összekötő nyíllal 4"/>
          <p:cNvCxnSpPr>
            <a:endCxn id="3" idx="1"/>
          </p:cNvCxnSpPr>
          <p:nvPr/>
        </p:nvCxnSpPr>
        <p:spPr bwMode="auto">
          <a:xfrm>
            <a:off x="1937982" y="3659832"/>
            <a:ext cx="914400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Egyenes összekötő nyíllal 6"/>
          <p:cNvCxnSpPr>
            <a:stCxn id="3" idx="3"/>
          </p:cNvCxnSpPr>
          <p:nvPr/>
        </p:nvCxnSpPr>
        <p:spPr bwMode="auto">
          <a:xfrm>
            <a:off x="5747982" y="3659833"/>
            <a:ext cx="990600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Szövegdoboz 7"/>
          <p:cNvSpPr txBox="1"/>
          <p:nvPr/>
        </p:nvSpPr>
        <p:spPr>
          <a:xfrm>
            <a:off x="990600" y="3200400"/>
            <a:ext cx="1404582" cy="459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1,0,4,4</a:t>
            </a:r>
            <a:endParaRPr lang="hu-HU" dirty="0"/>
          </a:p>
        </p:txBody>
      </p:sp>
      <p:sp>
        <p:nvSpPr>
          <p:cNvPr id="9" name="Szövegdoboz 8"/>
          <p:cNvSpPr txBox="1"/>
          <p:nvPr/>
        </p:nvSpPr>
        <p:spPr>
          <a:xfrm>
            <a:off x="6036291" y="3199284"/>
            <a:ext cx="1404582" cy="459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1,3</a:t>
            </a:r>
            <a:endParaRPr lang="hu-HU" dirty="0"/>
          </a:p>
        </p:txBody>
      </p:sp>
      <p:sp>
        <p:nvSpPr>
          <p:cNvPr id="10" name="Lefelé nyíl 9"/>
          <p:cNvSpPr/>
          <p:nvPr/>
        </p:nvSpPr>
        <p:spPr bwMode="auto">
          <a:xfrm>
            <a:off x="4114800" y="2819400"/>
            <a:ext cx="304800" cy="609600"/>
          </a:xfrm>
          <a:prstGeom prst="down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12" name="Objektum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978524"/>
              </p:ext>
            </p:extLst>
          </p:nvPr>
        </p:nvGraphicFramePr>
        <p:xfrm>
          <a:off x="990600" y="3794125"/>
          <a:ext cx="14351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82" name="Equation" r:id="rId3" imgW="685800" imgH="203040" progId="Equation.DSMT4">
                  <p:embed/>
                </p:oleObj>
              </mc:Choice>
              <mc:Fallback>
                <p:oleObj name="Equation" r:id="rId3" imgW="685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600" y="3794125"/>
                        <a:ext cx="1435100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um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084021"/>
              </p:ext>
            </p:extLst>
          </p:nvPr>
        </p:nvGraphicFramePr>
        <p:xfrm>
          <a:off x="6392863" y="3890963"/>
          <a:ext cx="6905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83" name="Equation" r:id="rId5" imgW="330120" imgH="177480" progId="Equation.DSMT4">
                  <p:embed/>
                </p:oleObj>
              </mc:Choice>
              <mc:Fallback>
                <p:oleObj name="Equation" r:id="rId5" imgW="330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863" y="3890963"/>
                        <a:ext cx="6905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um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448001"/>
              </p:ext>
            </p:extLst>
          </p:nvPr>
        </p:nvGraphicFramePr>
        <p:xfrm>
          <a:off x="3582632" y="2209800"/>
          <a:ext cx="14351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84" name="Equation" r:id="rId7" imgW="685800" imgH="203040" progId="Equation.DSMT4">
                  <p:embed/>
                </p:oleObj>
              </mc:Choice>
              <mc:Fallback>
                <p:oleObj name="Equation" r:id="rId7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632" y="2209800"/>
                        <a:ext cx="14351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7872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hu-H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hu-H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6676</TotalTime>
  <Words>145</Words>
  <Application>Microsoft Macintosh PowerPoint</Application>
  <PresentationFormat>On-screen Show (4:3)</PresentationFormat>
  <Paragraphs>97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Design</vt:lpstr>
      <vt:lpstr>Equation</vt:lpstr>
      <vt:lpstr>Error control coding for wireless communication technologies</vt:lpstr>
      <vt:lpstr>Multiplication by Linear FeedForward Shift Registers</vt:lpstr>
      <vt:lpstr>Operations by Shift Registers</vt:lpstr>
      <vt:lpstr>Final result of multiplication</vt:lpstr>
      <vt:lpstr>Division by Linear Feedback Shift Registers</vt:lpstr>
      <vt:lpstr>PowerPoint Presentation</vt:lpstr>
      <vt:lpstr>PowerPoint Presentation</vt:lpstr>
      <vt:lpstr>PowerPoint Presentation</vt:lpstr>
      <vt:lpstr>Final result of division</vt:lpstr>
      <vt:lpstr>Thank you for your attention !</vt:lpstr>
    </vt:vector>
  </TitlesOfParts>
  <Company>Traffic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Station-on-a-Chipset</dc:title>
  <dc:creator>R&amp;D</dc:creator>
  <cp:lastModifiedBy>Janos Brumi</cp:lastModifiedBy>
  <cp:revision>711</cp:revision>
  <cp:lastPrinted>2003-02-20T15:34:51Z</cp:lastPrinted>
  <dcterms:created xsi:type="dcterms:W3CDTF">2002-09-24T06:55:47Z</dcterms:created>
  <dcterms:modified xsi:type="dcterms:W3CDTF">2019-11-07T20:50:34Z</dcterms:modified>
</cp:coreProperties>
</file>