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62" r:id="rId2"/>
    <p:sldId id="260" r:id="rId3"/>
    <p:sldId id="274" r:id="rId4"/>
    <p:sldId id="277" r:id="rId5"/>
    <p:sldId id="270" r:id="rId6"/>
  </p:sldIdLst>
  <p:sldSz cx="9144000" cy="6858000" type="screen4x3"/>
  <p:notesSz cx="6858000" cy="9144000"/>
  <p:defaultTextStyle>
    <a:defPPr>
      <a:defRPr lang="hu-H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AA0000"/>
    <a:srgbClr val="E63700"/>
    <a:srgbClr val="D4D4D4"/>
    <a:srgbClr val="45658A"/>
    <a:srgbClr val="172C4F"/>
    <a:srgbClr val="960000"/>
    <a:srgbClr val="EA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Közepesen sötét stílus 2 – 1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387" autoAdjust="0"/>
    <p:restoredTop sz="94660"/>
  </p:normalViewPr>
  <p:slideViewPr>
    <p:cSldViewPr snapToGrid="0">
      <p:cViewPr varScale="1">
        <p:scale>
          <a:sx n="106" d="100"/>
          <a:sy n="106" d="100"/>
        </p:scale>
        <p:origin x="1638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0" d="100"/>
          <a:sy n="60" d="100"/>
        </p:scale>
        <p:origin x="-180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2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42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42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42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C8417015-06C9-4494-BF31-9167DD82AE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242823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1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2211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11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u-HU" noProof="0" smtClean="0"/>
              <a:t>Mintaszöveg szerkesztése</a:t>
            </a:r>
          </a:p>
          <a:p>
            <a:pPr lvl="1"/>
            <a:r>
              <a:rPr lang="hu-HU" noProof="0" smtClean="0"/>
              <a:t>Második szint</a:t>
            </a:r>
          </a:p>
          <a:p>
            <a:pPr lvl="2"/>
            <a:r>
              <a:rPr lang="hu-HU" noProof="0" smtClean="0"/>
              <a:t>Harmadik szint</a:t>
            </a:r>
          </a:p>
          <a:p>
            <a:pPr lvl="3"/>
            <a:r>
              <a:rPr lang="hu-HU" noProof="0" smtClean="0"/>
              <a:t>Negyedik szint</a:t>
            </a:r>
          </a:p>
          <a:p>
            <a:pPr lvl="4"/>
            <a:r>
              <a:rPr lang="hu-HU" noProof="0" smtClean="0"/>
              <a:t>Ötödik szint</a:t>
            </a:r>
          </a:p>
        </p:txBody>
      </p:sp>
      <p:sp>
        <p:nvSpPr>
          <p:cNvPr id="2211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2211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D7EFE144-0F6A-4A56-BD01-37F979C0EF04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7183437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88"/>
          <p:cNvSpPr>
            <a:spLocks noChangeArrowheads="1"/>
          </p:cNvSpPr>
          <p:nvPr userDrawn="1"/>
        </p:nvSpPr>
        <p:spPr bwMode="auto">
          <a:xfrm flipH="1">
            <a:off x="2051050" y="0"/>
            <a:ext cx="184150" cy="6862763"/>
          </a:xfrm>
          <a:prstGeom prst="rect">
            <a:avLst/>
          </a:prstGeom>
          <a:solidFill>
            <a:srgbClr val="4C4C4C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hu-HU"/>
          </a:p>
        </p:txBody>
      </p:sp>
      <p:sp>
        <p:nvSpPr>
          <p:cNvPr id="5" name="Rectangle 89"/>
          <p:cNvSpPr>
            <a:spLocks noChangeArrowheads="1"/>
          </p:cNvSpPr>
          <p:nvPr userDrawn="1"/>
        </p:nvSpPr>
        <p:spPr bwMode="auto">
          <a:xfrm flipH="1">
            <a:off x="2051050" y="0"/>
            <a:ext cx="184150" cy="6862763"/>
          </a:xfrm>
          <a:prstGeom prst="rect">
            <a:avLst/>
          </a:prstGeom>
          <a:solidFill>
            <a:srgbClr val="AA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hu-HU"/>
          </a:p>
        </p:txBody>
      </p:sp>
      <p:sp>
        <p:nvSpPr>
          <p:cNvPr id="9" name="Rectangle 90"/>
          <p:cNvSpPr>
            <a:spLocks noChangeArrowheads="1"/>
          </p:cNvSpPr>
          <p:nvPr userDrawn="1"/>
        </p:nvSpPr>
        <p:spPr bwMode="auto">
          <a:xfrm flipH="1">
            <a:off x="2051050" y="4763"/>
            <a:ext cx="184150" cy="6858000"/>
          </a:xfrm>
          <a:prstGeom prst="rect">
            <a:avLst/>
          </a:prstGeom>
          <a:solidFill>
            <a:schemeClr val="accent5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hu-HU"/>
          </a:p>
        </p:txBody>
      </p:sp>
      <p:sp>
        <p:nvSpPr>
          <p:cNvPr id="10" name="Line 10"/>
          <p:cNvSpPr>
            <a:spLocks noChangeShapeType="1"/>
          </p:cNvSpPr>
          <p:nvPr userDrawn="1"/>
        </p:nvSpPr>
        <p:spPr bwMode="auto">
          <a:xfrm>
            <a:off x="0" y="866775"/>
            <a:ext cx="9144000" cy="0"/>
          </a:xfrm>
          <a:prstGeom prst="line">
            <a:avLst/>
          </a:prstGeom>
          <a:noFill/>
          <a:ln w="38100">
            <a:solidFill>
              <a:srgbClr val="FF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hu-HU"/>
          </a:p>
        </p:txBody>
      </p:sp>
      <p:sp>
        <p:nvSpPr>
          <p:cNvPr id="11" name="Line 9"/>
          <p:cNvSpPr>
            <a:spLocks noChangeShapeType="1"/>
          </p:cNvSpPr>
          <p:nvPr userDrawn="1"/>
        </p:nvSpPr>
        <p:spPr bwMode="auto">
          <a:xfrm>
            <a:off x="0" y="2543175"/>
            <a:ext cx="9144000" cy="0"/>
          </a:xfrm>
          <a:prstGeom prst="line">
            <a:avLst/>
          </a:prstGeom>
          <a:noFill/>
          <a:ln w="38100">
            <a:solidFill>
              <a:srgbClr val="FF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hu-HU"/>
          </a:p>
        </p:txBody>
      </p:sp>
      <p:pic>
        <p:nvPicPr>
          <p:cNvPr id="12" name="Picture 18" descr="pp_1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866775"/>
            <a:ext cx="22352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" name="Szövegdoboz 33"/>
          <p:cNvSpPr txBox="1"/>
          <p:nvPr userDrawn="1"/>
        </p:nvSpPr>
        <p:spPr>
          <a:xfrm>
            <a:off x="0" y="6262688"/>
            <a:ext cx="1938338" cy="595312"/>
          </a:xfrm>
          <a:prstGeom prst="rect">
            <a:avLst/>
          </a:prstGeom>
          <a:noFill/>
        </p:spPr>
        <p:txBody>
          <a:bodyPr>
            <a:normAutofit/>
          </a:bodyPr>
          <a:lstStyle/>
          <a:p>
            <a:pPr algn="r">
              <a:defRPr/>
            </a:pPr>
            <a:fld id="{37FC4F7E-35EC-4FC7-8FA3-17536175D1CD}" type="datetime4">
              <a:rPr lang="hu-HU" sz="1400">
                <a:solidFill>
                  <a:schemeClr val="bg1"/>
                </a:solidFill>
              </a:rPr>
              <a:pPr algn="r">
                <a:defRPr/>
              </a:pPr>
              <a:t>2022. szeptember 8.</a:t>
            </a:fld>
            <a:r>
              <a:rPr lang="hu-HU" sz="1400" dirty="0">
                <a:solidFill>
                  <a:schemeClr val="bg1"/>
                </a:solidFill>
              </a:rPr>
              <a:t>,</a:t>
            </a:r>
          </a:p>
          <a:p>
            <a:pPr algn="r">
              <a:defRPr/>
            </a:pPr>
            <a:r>
              <a:rPr lang="hu-HU" sz="1400" dirty="0">
                <a:solidFill>
                  <a:schemeClr val="bg1"/>
                </a:solidFill>
              </a:rPr>
              <a:t>Budapest</a:t>
            </a:r>
          </a:p>
          <a:p>
            <a:pPr algn="r">
              <a:defRPr/>
            </a:pPr>
            <a:endParaRPr lang="hu-HU" sz="1400" dirty="0">
              <a:solidFill>
                <a:schemeClr val="bg1"/>
              </a:solidFill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273300" y="4201900"/>
            <a:ext cx="6870700" cy="880739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i="1" baseline="0">
                <a:solidFill>
                  <a:srgbClr val="4C4C4C"/>
                </a:solidFill>
              </a:defRPr>
            </a:lvl1pPr>
          </a:lstStyle>
          <a:p>
            <a:r>
              <a:rPr lang="hu-HU" smtClean="0"/>
              <a:t>Kattintson ide az alcím mintájának szerkesztéséhez</a:t>
            </a:r>
            <a:endParaRPr lang="hu-HU" dirty="0" smtClean="0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68538" y="2816588"/>
            <a:ext cx="6875462" cy="1181100"/>
          </a:xfrm>
        </p:spPr>
        <p:txBody>
          <a:bodyPr/>
          <a:lstStyle>
            <a:lvl1pPr algn="ctr">
              <a:defRPr cap="small" baseline="0">
                <a:solidFill>
                  <a:schemeClr val="tx2"/>
                </a:solidFill>
              </a:defRPr>
            </a:lvl1pPr>
          </a:lstStyle>
          <a:p>
            <a:r>
              <a:rPr lang="hu-HU" smtClean="0"/>
              <a:t>Mintacím szerkesztése</a:t>
            </a:r>
            <a:endParaRPr lang="hu-HU" dirty="0"/>
          </a:p>
        </p:txBody>
      </p:sp>
      <p:pic>
        <p:nvPicPr>
          <p:cNvPr id="35" name="Kép 34" descr="muegyetem"/>
          <p:cNvPicPr/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90069" y="0"/>
            <a:ext cx="1933575" cy="54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3" descr="C:\Documents and Settings\Horváth Zoltán\Asztal\MNL\Official\HIT_ppt-sablon\HIT_ppt-sablon_mod_v6\ppt\media\image2.png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08800" y="868878"/>
            <a:ext cx="2235200" cy="1676400"/>
          </a:xfrm>
          <a:prstGeom prst="rect">
            <a:avLst/>
          </a:prstGeom>
          <a:noFill/>
        </p:spPr>
      </p:pic>
      <p:pic>
        <p:nvPicPr>
          <p:cNvPr id="2" name="Kép 1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1780" y="808943"/>
            <a:ext cx="4375732" cy="17321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áró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zövegdoboz 7"/>
          <p:cNvSpPr txBox="1"/>
          <p:nvPr userDrawn="1"/>
        </p:nvSpPr>
        <p:spPr>
          <a:xfrm>
            <a:off x="5035296" y="-219456"/>
            <a:ext cx="3462528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34400" dirty="0" smtClean="0">
                <a:solidFill>
                  <a:schemeClr val="bg1">
                    <a:lumMod val="95000"/>
                  </a:schemeClr>
                </a:solidFill>
              </a:rPr>
              <a:t>?</a:t>
            </a:r>
            <a:endParaRPr lang="hu-HU" sz="34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hu-HU" smtClean="0"/>
              <a:t>Előadás címe</a:t>
            </a:r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C93EA3B-B5C4-42CD-BE31-5CF3E64B84E1}" type="slidenum">
              <a:rPr lang="hu-HU" smtClean="0"/>
              <a:pPr>
                <a:defRPr/>
              </a:pPr>
              <a:t>‹#›</a:t>
            </a:fld>
            <a:endParaRPr lang="hu-HU" dirty="0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hu-HU" dirty="0" smtClean="0"/>
              <a:t>©  Előadó Neve</a:t>
            </a:r>
            <a:br>
              <a:rPr lang="hu-HU" dirty="0" smtClean="0"/>
            </a:br>
            <a:r>
              <a:rPr lang="hu-HU" dirty="0" smtClean="0"/>
              <a:t>BME</a:t>
            </a:r>
            <a:r>
              <a:rPr lang="en-US" dirty="0" smtClean="0"/>
              <a:t> </a:t>
            </a:r>
            <a:r>
              <a:rPr lang="en-US" dirty="0" err="1" smtClean="0"/>
              <a:t>Hálózati</a:t>
            </a:r>
            <a:r>
              <a:rPr lang="en-US" dirty="0" smtClean="0"/>
              <a:t> </a:t>
            </a:r>
            <a:r>
              <a:rPr lang="en-US" dirty="0" err="1" smtClean="0"/>
              <a:t>Rendszerek</a:t>
            </a:r>
            <a:r>
              <a:rPr lang="en-US" dirty="0" smtClean="0"/>
              <a:t> </a:t>
            </a:r>
            <a:r>
              <a:rPr lang="en-US" dirty="0" err="1" smtClean="0"/>
              <a:t>és</a:t>
            </a:r>
            <a:r>
              <a:rPr lang="en-US" dirty="0" smtClean="0"/>
              <a:t> </a:t>
            </a:r>
            <a:r>
              <a:rPr lang="en-US" dirty="0" err="1" smtClean="0"/>
              <a:t>Szolgáltatások</a:t>
            </a:r>
            <a:r>
              <a:rPr lang="en-US" dirty="0" smtClean="0"/>
              <a:t> </a:t>
            </a:r>
            <a:r>
              <a:rPr lang="en-US" dirty="0" err="1" smtClean="0"/>
              <a:t>Tanszék</a:t>
            </a:r>
            <a:endParaRPr lang="hu-HU" dirty="0"/>
          </a:p>
        </p:txBody>
      </p:sp>
      <p:sp>
        <p:nvSpPr>
          <p:cNvPr id="6" name="Szövegdoboz 5"/>
          <p:cNvSpPr txBox="1"/>
          <p:nvPr userDrawn="1"/>
        </p:nvSpPr>
        <p:spPr>
          <a:xfrm>
            <a:off x="700644" y="1436914"/>
            <a:ext cx="30994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4000" dirty="0" smtClean="0">
                <a:latin typeface="+mj-lt"/>
              </a:rPr>
              <a:t>Kérdések?</a:t>
            </a:r>
            <a:endParaRPr lang="hu-HU" sz="4000" dirty="0">
              <a:latin typeface="+mj-lt"/>
            </a:endParaRPr>
          </a:p>
        </p:txBody>
      </p:sp>
      <p:sp>
        <p:nvSpPr>
          <p:cNvPr id="7" name="Szövegdoboz 6"/>
          <p:cNvSpPr txBox="1"/>
          <p:nvPr userDrawn="1"/>
        </p:nvSpPr>
        <p:spPr>
          <a:xfrm>
            <a:off x="722098" y="2808990"/>
            <a:ext cx="700842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4000" b="1" cap="small" baseline="0" dirty="0" smtClean="0">
                <a:solidFill>
                  <a:schemeClr val="tx2"/>
                </a:solidFill>
                <a:latin typeface="+mj-lt"/>
              </a:rPr>
              <a:t>Köszönöm a figyelmet!</a:t>
            </a:r>
            <a:endParaRPr lang="hu-HU" sz="4000" b="1" cap="small" baseline="0" dirty="0">
              <a:solidFill>
                <a:schemeClr val="tx2"/>
              </a:solidFill>
              <a:latin typeface="+mj-lt"/>
            </a:endParaRPr>
          </a:p>
        </p:txBody>
      </p:sp>
      <p:pic>
        <p:nvPicPr>
          <p:cNvPr id="2" name="Kép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112" y="3779814"/>
            <a:ext cx="3434837" cy="12747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u-HU" smtClean="0"/>
              <a:t>Előadás címe</a:t>
            </a:r>
            <a:endParaRPr lang="hu-HU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31BCB9-1EA8-4558-981F-673F5A9C5148}" type="slidenum">
              <a:rPr lang="hu-HU"/>
              <a:pPr>
                <a:defRPr/>
              </a:pPr>
              <a:t>‹#›</a:t>
            </a:fld>
            <a:endParaRPr lang="hu-HU"/>
          </a:p>
        </p:txBody>
      </p:sp>
      <p:sp>
        <p:nvSpPr>
          <p:cNvPr id="4" name="Élőláb helye 4"/>
          <p:cNvSpPr>
            <a:spLocks noGrp="1"/>
          </p:cNvSpPr>
          <p:nvPr>
            <p:ph type="ftr" sz="quarter" idx="12"/>
          </p:nvPr>
        </p:nvSpPr>
        <p:spPr>
          <a:xfrm>
            <a:off x="2974769" y="6567488"/>
            <a:ext cx="3194462" cy="2905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u-HU" dirty="0" smtClean="0"/>
              <a:t>©  Előadó Neve</a:t>
            </a:r>
            <a:br>
              <a:rPr lang="hu-HU" dirty="0" smtClean="0"/>
            </a:br>
            <a:r>
              <a:rPr lang="hu-HU" dirty="0" smtClean="0"/>
              <a:t>BME</a:t>
            </a:r>
            <a:r>
              <a:rPr lang="en-US" dirty="0" smtClean="0"/>
              <a:t> </a:t>
            </a:r>
            <a:r>
              <a:rPr lang="en-US" dirty="0" err="1" smtClean="0"/>
              <a:t>Hálózati</a:t>
            </a:r>
            <a:r>
              <a:rPr lang="en-US" dirty="0" smtClean="0"/>
              <a:t> </a:t>
            </a:r>
            <a:r>
              <a:rPr lang="en-US" dirty="0" err="1" smtClean="0"/>
              <a:t>Rendszerek</a:t>
            </a:r>
            <a:r>
              <a:rPr lang="en-US" dirty="0" smtClean="0"/>
              <a:t> </a:t>
            </a:r>
            <a:r>
              <a:rPr lang="en-US" dirty="0" err="1" smtClean="0"/>
              <a:t>és</a:t>
            </a:r>
            <a:r>
              <a:rPr lang="en-US" dirty="0" smtClean="0"/>
              <a:t> </a:t>
            </a:r>
            <a:r>
              <a:rPr lang="en-US" dirty="0" err="1" smtClean="0"/>
              <a:t>Szolgáltatások</a:t>
            </a:r>
            <a:r>
              <a:rPr lang="en-US" dirty="0" smtClean="0"/>
              <a:t> </a:t>
            </a:r>
            <a:r>
              <a:rPr lang="en-US" dirty="0" err="1" smtClean="0"/>
              <a:t>Tanszék</a:t>
            </a:r>
            <a:endParaRPr lang="hu-H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u-HU" smtClean="0"/>
              <a:t>Előadás címe</a:t>
            </a:r>
            <a:endParaRPr lang="hu-HU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CBE7E8-1E68-473B-B50A-C5A618FD44EB}" type="slidenum">
              <a:rPr lang="hu-HU"/>
              <a:pPr>
                <a:defRPr/>
              </a:pPr>
              <a:t>‹#›</a:t>
            </a:fld>
            <a:endParaRPr lang="hu-HU" dirty="0"/>
          </a:p>
        </p:txBody>
      </p:sp>
      <p:sp>
        <p:nvSpPr>
          <p:cNvPr id="6" name="Élőláb helye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u-HU" dirty="0" smtClean="0"/>
              <a:t>©  Előadó Neve</a:t>
            </a:r>
            <a:br>
              <a:rPr lang="hu-HU" dirty="0" smtClean="0"/>
            </a:br>
            <a:r>
              <a:rPr lang="hu-HU" dirty="0" smtClean="0"/>
              <a:t>BME</a:t>
            </a:r>
            <a:r>
              <a:rPr lang="en-US" dirty="0" smtClean="0"/>
              <a:t> </a:t>
            </a:r>
            <a:r>
              <a:rPr lang="en-US" dirty="0" err="1" smtClean="0"/>
              <a:t>Hálózati</a:t>
            </a:r>
            <a:r>
              <a:rPr lang="en-US" dirty="0" smtClean="0"/>
              <a:t> </a:t>
            </a:r>
            <a:r>
              <a:rPr lang="en-US" dirty="0" err="1" smtClean="0"/>
              <a:t>Rendszerek</a:t>
            </a:r>
            <a:r>
              <a:rPr lang="en-US" dirty="0" smtClean="0"/>
              <a:t> </a:t>
            </a:r>
            <a:r>
              <a:rPr lang="en-US" dirty="0" err="1" smtClean="0"/>
              <a:t>és</a:t>
            </a:r>
            <a:r>
              <a:rPr lang="en-US" dirty="0" smtClean="0"/>
              <a:t> </a:t>
            </a:r>
            <a:r>
              <a:rPr lang="en-US" dirty="0" err="1" smtClean="0"/>
              <a:t>Szolgáltatások</a:t>
            </a:r>
            <a:r>
              <a:rPr lang="en-US" dirty="0" smtClean="0"/>
              <a:t> </a:t>
            </a:r>
            <a:r>
              <a:rPr lang="en-US" dirty="0" err="1" smtClean="0"/>
              <a:t>Tanszék</a:t>
            </a:r>
            <a:endParaRPr lang="hu-H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gyéni elrendezé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u-HU" smtClean="0"/>
              <a:t>Előadás címe</a:t>
            </a:r>
            <a:endParaRPr lang="hu-HU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D709DC-CF32-43A5-B23D-AC096CB3964F}" type="slidenum">
              <a:rPr lang="hu-HU"/>
              <a:pPr>
                <a:defRPr/>
              </a:pPr>
              <a:t>‹#›</a:t>
            </a:fld>
            <a:endParaRPr lang="hu-HU" dirty="0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u-HU" dirty="0" smtClean="0"/>
              <a:t>©  Előadó Neve</a:t>
            </a:r>
            <a:br>
              <a:rPr lang="hu-HU" dirty="0" smtClean="0"/>
            </a:br>
            <a:r>
              <a:rPr lang="hu-HU" dirty="0" smtClean="0"/>
              <a:t>BME</a:t>
            </a:r>
            <a:r>
              <a:rPr lang="en-US" dirty="0" smtClean="0"/>
              <a:t> </a:t>
            </a:r>
            <a:r>
              <a:rPr lang="en-US" dirty="0" err="1" smtClean="0"/>
              <a:t>Hálózati</a:t>
            </a:r>
            <a:r>
              <a:rPr lang="en-US" dirty="0" smtClean="0"/>
              <a:t> </a:t>
            </a:r>
            <a:r>
              <a:rPr lang="en-US" dirty="0" err="1" smtClean="0"/>
              <a:t>Rendszerek</a:t>
            </a:r>
            <a:r>
              <a:rPr lang="en-US" dirty="0" smtClean="0"/>
              <a:t> </a:t>
            </a:r>
            <a:r>
              <a:rPr lang="en-US" dirty="0" err="1" smtClean="0"/>
              <a:t>és</a:t>
            </a:r>
            <a:r>
              <a:rPr lang="en-US" dirty="0" smtClean="0"/>
              <a:t> </a:t>
            </a:r>
            <a:r>
              <a:rPr lang="en-US" dirty="0" err="1" smtClean="0"/>
              <a:t>Szolgáltatások</a:t>
            </a:r>
            <a:r>
              <a:rPr lang="en-US" dirty="0" smtClean="0"/>
              <a:t> </a:t>
            </a:r>
            <a:r>
              <a:rPr lang="en-US" dirty="0" err="1" smtClean="0"/>
              <a:t>Tanszék</a:t>
            </a:r>
            <a:endParaRPr lang="hu-H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 hasCustomPrompt="1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4000" b="1" cap="small" baseline="0"/>
            </a:lvl1pPr>
          </a:lstStyle>
          <a:p>
            <a:r>
              <a:rPr lang="hu-HU" dirty="0" smtClean="0"/>
              <a:t>Elválasztó dia címe</a:t>
            </a:r>
            <a:endParaRPr lang="hu-HU" dirty="0"/>
          </a:p>
        </p:txBody>
      </p:sp>
      <p:sp>
        <p:nvSpPr>
          <p:cNvPr id="3" name="Szöveg helye 2"/>
          <p:cNvSpPr>
            <a:spLocks noGrp="1"/>
          </p:cNvSpPr>
          <p:nvPr>
            <p:ph type="body" idx="1" hasCustomPrompt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 baseline="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hu-HU" dirty="0" smtClean="0"/>
              <a:t>Elválasztó dia (szakaszok elhatárolására) alcíme</a:t>
            </a:r>
          </a:p>
          <a:p>
            <a:pPr lvl="0"/>
            <a:r>
              <a:rPr lang="hu-HU" dirty="0" smtClean="0"/>
              <a:t>(efölé tehető valamilyen kép)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u-HU" smtClean="0"/>
              <a:t>Előadás címe</a:t>
            </a:r>
            <a:endParaRPr lang="hu-H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B723E1-A9B7-4755-8638-4A870D3F7314}" type="slidenum">
              <a:rPr lang="hu-HU"/>
              <a:pPr>
                <a:defRPr/>
              </a:pPr>
              <a:t>‹#›</a:t>
            </a:fld>
            <a:endParaRPr lang="hu-HU"/>
          </a:p>
        </p:txBody>
      </p:sp>
      <p:sp>
        <p:nvSpPr>
          <p:cNvPr id="6" name="Élőláb helye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u-HU" dirty="0" smtClean="0"/>
              <a:t>©  Előadó Neve</a:t>
            </a:r>
            <a:br>
              <a:rPr lang="hu-HU" dirty="0" smtClean="0"/>
            </a:br>
            <a:r>
              <a:rPr lang="hu-HU" dirty="0" smtClean="0"/>
              <a:t>BME</a:t>
            </a:r>
            <a:r>
              <a:rPr lang="en-US" dirty="0" smtClean="0"/>
              <a:t> </a:t>
            </a:r>
            <a:r>
              <a:rPr lang="en-US" dirty="0" err="1" smtClean="0"/>
              <a:t>Hálózati</a:t>
            </a:r>
            <a:r>
              <a:rPr lang="en-US" dirty="0" smtClean="0"/>
              <a:t> </a:t>
            </a:r>
            <a:r>
              <a:rPr lang="en-US" dirty="0" err="1" smtClean="0"/>
              <a:t>Rendszerek</a:t>
            </a:r>
            <a:r>
              <a:rPr lang="en-US" dirty="0" smtClean="0"/>
              <a:t> </a:t>
            </a:r>
            <a:r>
              <a:rPr lang="en-US" dirty="0" err="1" smtClean="0"/>
              <a:t>és</a:t>
            </a:r>
            <a:r>
              <a:rPr lang="en-US" dirty="0" smtClean="0"/>
              <a:t> </a:t>
            </a:r>
            <a:r>
              <a:rPr lang="en-US" dirty="0" err="1" smtClean="0"/>
              <a:t>Szolgáltatások</a:t>
            </a:r>
            <a:r>
              <a:rPr lang="en-US" dirty="0" smtClean="0"/>
              <a:t> </a:t>
            </a:r>
            <a:r>
              <a:rPr lang="en-US" dirty="0" err="1" smtClean="0"/>
              <a:t>Tanszék</a:t>
            </a:r>
            <a:endParaRPr lang="hu-H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320634" y="1069200"/>
            <a:ext cx="4175166" cy="536764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 dirty="0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48199" y="1069200"/>
            <a:ext cx="4163291" cy="536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u-HU" smtClean="0"/>
              <a:t>Előadás címe</a:t>
            </a:r>
            <a:endParaRPr lang="hu-H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E0A29E-A460-4F58-AE5D-8D1139A2DF97}" type="slidenum">
              <a:rPr lang="hu-HU"/>
              <a:pPr>
                <a:defRPr/>
              </a:pPr>
              <a:t>‹#›</a:t>
            </a:fld>
            <a:endParaRPr lang="hu-HU"/>
          </a:p>
        </p:txBody>
      </p:sp>
      <p:sp>
        <p:nvSpPr>
          <p:cNvPr id="7" name="Élőláb helye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u-HU" dirty="0" smtClean="0"/>
              <a:t>©  Előadó Neve</a:t>
            </a:r>
            <a:br>
              <a:rPr lang="hu-HU" dirty="0" smtClean="0"/>
            </a:br>
            <a:r>
              <a:rPr lang="hu-HU" dirty="0" smtClean="0"/>
              <a:t>BME</a:t>
            </a:r>
            <a:r>
              <a:rPr lang="en-US" dirty="0" smtClean="0"/>
              <a:t> </a:t>
            </a:r>
            <a:r>
              <a:rPr lang="en-US" dirty="0" err="1" smtClean="0"/>
              <a:t>Hálózati</a:t>
            </a:r>
            <a:r>
              <a:rPr lang="en-US" dirty="0" smtClean="0"/>
              <a:t> </a:t>
            </a:r>
            <a:r>
              <a:rPr lang="en-US" dirty="0" err="1" smtClean="0"/>
              <a:t>Rendszerek</a:t>
            </a:r>
            <a:r>
              <a:rPr lang="en-US" dirty="0" smtClean="0"/>
              <a:t> </a:t>
            </a:r>
            <a:r>
              <a:rPr lang="en-US" dirty="0" err="1" smtClean="0"/>
              <a:t>és</a:t>
            </a:r>
            <a:r>
              <a:rPr lang="en-US" dirty="0" smtClean="0"/>
              <a:t> </a:t>
            </a:r>
            <a:r>
              <a:rPr lang="en-US" dirty="0" err="1" smtClean="0"/>
              <a:t>Szolgáltatások</a:t>
            </a:r>
            <a:r>
              <a:rPr lang="en-US" dirty="0" smtClean="0"/>
              <a:t> </a:t>
            </a:r>
            <a:r>
              <a:rPr lang="en-US" dirty="0" err="1" smtClean="0"/>
              <a:t>Tanszék</a:t>
            </a:r>
            <a:endParaRPr lang="hu-H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320400" y="1048238"/>
            <a:ext cx="421238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320400" y="1687999"/>
            <a:ext cx="4212380" cy="473655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7600" y="1048238"/>
            <a:ext cx="41902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7600" y="1687999"/>
            <a:ext cx="4190217" cy="473655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 dirty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u-HU" smtClean="0"/>
              <a:t>Előadás címe</a:t>
            </a:r>
            <a:endParaRPr lang="hu-H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6EDBCA-A032-4691-83DF-D4F74510F532}" type="slidenum">
              <a:rPr lang="hu-HU"/>
              <a:pPr>
                <a:defRPr/>
              </a:pPr>
              <a:t>‹#›</a:t>
            </a:fld>
            <a:endParaRPr lang="hu-HU"/>
          </a:p>
        </p:txBody>
      </p:sp>
      <p:sp>
        <p:nvSpPr>
          <p:cNvPr id="9" name="Cím 1"/>
          <p:cNvSpPr>
            <a:spLocks noGrp="1"/>
          </p:cNvSpPr>
          <p:nvPr>
            <p:ph type="title"/>
          </p:nvPr>
        </p:nvSpPr>
        <p:spPr>
          <a:xfrm>
            <a:off x="1116014" y="76200"/>
            <a:ext cx="7992000" cy="792163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10" name="Élőláb helye 4"/>
          <p:cNvSpPr>
            <a:spLocks noGrp="1"/>
          </p:cNvSpPr>
          <p:nvPr>
            <p:ph type="ftr" sz="quarter" idx="12"/>
          </p:nvPr>
        </p:nvSpPr>
        <p:spPr>
          <a:xfrm>
            <a:off x="2974769" y="6567488"/>
            <a:ext cx="3194462" cy="2905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u-HU" dirty="0" smtClean="0"/>
              <a:t>©  Előadó Neve</a:t>
            </a:r>
            <a:br>
              <a:rPr lang="hu-HU" dirty="0" smtClean="0"/>
            </a:br>
            <a:r>
              <a:rPr lang="hu-HU" dirty="0" smtClean="0"/>
              <a:t>BME</a:t>
            </a:r>
            <a:r>
              <a:rPr lang="en-US" dirty="0" smtClean="0"/>
              <a:t> </a:t>
            </a:r>
            <a:r>
              <a:rPr lang="en-US" dirty="0" err="1" smtClean="0"/>
              <a:t>Hálózati</a:t>
            </a:r>
            <a:r>
              <a:rPr lang="en-US" dirty="0" smtClean="0"/>
              <a:t> </a:t>
            </a:r>
            <a:r>
              <a:rPr lang="en-US" dirty="0" err="1" smtClean="0"/>
              <a:t>Rendszerek</a:t>
            </a:r>
            <a:r>
              <a:rPr lang="en-US" dirty="0" smtClean="0"/>
              <a:t> </a:t>
            </a:r>
            <a:r>
              <a:rPr lang="en-US" dirty="0" err="1" smtClean="0"/>
              <a:t>és</a:t>
            </a:r>
            <a:r>
              <a:rPr lang="en-US" dirty="0" smtClean="0"/>
              <a:t> </a:t>
            </a:r>
            <a:r>
              <a:rPr lang="en-US" dirty="0" err="1" smtClean="0"/>
              <a:t>Szolgáltatások</a:t>
            </a:r>
            <a:r>
              <a:rPr lang="en-US" dirty="0" smtClean="0"/>
              <a:t> </a:t>
            </a:r>
            <a:r>
              <a:rPr lang="en-US" dirty="0" err="1" smtClean="0"/>
              <a:t>Tanszék</a:t>
            </a:r>
            <a:endParaRPr lang="hu-H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 dirty="0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u-HU" smtClean="0"/>
              <a:t>Előadás címe</a:t>
            </a:r>
            <a:endParaRPr lang="hu-H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9886E4-265E-41C3-8A06-6FA5678022FD}" type="slidenum">
              <a:rPr lang="hu-HU"/>
              <a:pPr>
                <a:defRPr/>
              </a:pPr>
              <a:t>‹#›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2"/>
          </p:nvPr>
        </p:nvSpPr>
        <p:spPr>
          <a:xfrm>
            <a:off x="2974769" y="6567488"/>
            <a:ext cx="3194462" cy="2905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u-HU" dirty="0" smtClean="0"/>
              <a:t>©  Előadó Neve</a:t>
            </a:r>
            <a:br>
              <a:rPr lang="hu-HU" dirty="0" smtClean="0"/>
            </a:br>
            <a:r>
              <a:rPr lang="hu-HU" dirty="0" smtClean="0"/>
              <a:t>BME</a:t>
            </a:r>
            <a:r>
              <a:rPr lang="en-US" dirty="0" smtClean="0"/>
              <a:t> </a:t>
            </a:r>
            <a:r>
              <a:rPr lang="en-US" dirty="0" err="1" smtClean="0"/>
              <a:t>Hálózati</a:t>
            </a:r>
            <a:r>
              <a:rPr lang="en-US" dirty="0" smtClean="0"/>
              <a:t> </a:t>
            </a:r>
            <a:r>
              <a:rPr lang="en-US" dirty="0" err="1" smtClean="0"/>
              <a:t>Rendszerek</a:t>
            </a:r>
            <a:r>
              <a:rPr lang="en-US" dirty="0" smtClean="0"/>
              <a:t> </a:t>
            </a:r>
            <a:r>
              <a:rPr lang="en-US" dirty="0" err="1" smtClean="0"/>
              <a:t>és</a:t>
            </a:r>
            <a:r>
              <a:rPr lang="en-US" dirty="0" smtClean="0"/>
              <a:t> </a:t>
            </a:r>
            <a:r>
              <a:rPr lang="en-US" dirty="0" err="1" smtClean="0"/>
              <a:t>Szolgáltatások</a:t>
            </a:r>
            <a:r>
              <a:rPr lang="en-US" dirty="0" smtClean="0"/>
              <a:t> </a:t>
            </a:r>
            <a:r>
              <a:rPr lang="en-US" dirty="0" err="1" smtClean="0"/>
              <a:t>Tanszék</a:t>
            </a:r>
            <a:endParaRPr lang="hu-H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ím és szöveg a tartalom felet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hu-HU" smtClean="0"/>
              <a:t>Előadás címe</a:t>
            </a:r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C93EA3B-B5C4-42CD-BE31-5CF3E64B84E1}" type="slidenum">
              <a:rPr lang="hu-HU" smtClean="0"/>
              <a:pPr>
                <a:defRPr/>
              </a:pPr>
              <a:t>‹#›</a:t>
            </a:fld>
            <a:endParaRPr lang="hu-HU" dirty="0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hu-HU" dirty="0" smtClean="0"/>
              <a:t>©  Előadó Neve</a:t>
            </a:r>
            <a:br>
              <a:rPr lang="hu-HU" dirty="0" smtClean="0"/>
            </a:br>
            <a:r>
              <a:rPr lang="hu-HU" dirty="0" smtClean="0"/>
              <a:t>BME</a:t>
            </a:r>
            <a:r>
              <a:rPr lang="en-US" dirty="0" smtClean="0"/>
              <a:t> </a:t>
            </a:r>
            <a:r>
              <a:rPr lang="en-US" dirty="0" err="1" smtClean="0"/>
              <a:t>Hálózati</a:t>
            </a:r>
            <a:r>
              <a:rPr lang="en-US" dirty="0" smtClean="0"/>
              <a:t> </a:t>
            </a:r>
            <a:r>
              <a:rPr lang="en-US" dirty="0" err="1" smtClean="0"/>
              <a:t>Rendszerek</a:t>
            </a:r>
            <a:r>
              <a:rPr lang="en-US" dirty="0" smtClean="0"/>
              <a:t> </a:t>
            </a:r>
            <a:r>
              <a:rPr lang="en-US" dirty="0" err="1" smtClean="0"/>
              <a:t>és</a:t>
            </a:r>
            <a:r>
              <a:rPr lang="en-US" dirty="0" smtClean="0"/>
              <a:t> </a:t>
            </a:r>
            <a:r>
              <a:rPr lang="en-US" dirty="0" err="1" smtClean="0"/>
              <a:t>Szolgáltatások</a:t>
            </a:r>
            <a:r>
              <a:rPr lang="en-US" dirty="0" smtClean="0"/>
              <a:t> </a:t>
            </a:r>
            <a:r>
              <a:rPr lang="en-US" dirty="0" err="1" smtClean="0"/>
              <a:t>Tanszék</a:t>
            </a:r>
            <a:endParaRPr lang="hu-HU" dirty="0"/>
          </a:p>
        </p:txBody>
      </p:sp>
      <p:sp>
        <p:nvSpPr>
          <p:cNvPr id="7" name="Szöveg helye 2"/>
          <p:cNvSpPr>
            <a:spLocks noGrp="1"/>
          </p:cNvSpPr>
          <p:nvPr>
            <p:ph type="body" sz="half" idx="1"/>
          </p:nvPr>
        </p:nvSpPr>
        <p:spPr>
          <a:xfrm>
            <a:off x="320399" y="1047599"/>
            <a:ext cx="8596800" cy="2628000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 dirty="0"/>
          </a:p>
        </p:txBody>
      </p:sp>
      <p:sp>
        <p:nvSpPr>
          <p:cNvPr id="8" name="Tartalom helye 3"/>
          <p:cNvSpPr>
            <a:spLocks noGrp="1"/>
          </p:cNvSpPr>
          <p:nvPr>
            <p:ph sz="half" idx="2"/>
          </p:nvPr>
        </p:nvSpPr>
        <p:spPr>
          <a:xfrm>
            <a:off x="320400" y="3819524"/>
            <a:ext cx="8596800" cy="2628000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ím és tartalom a szöveg felet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hu-HU" smtClean="0"/>
              <a:t>Előadás címe</a:t>
            </a:r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C93EA3B-B5C4-42CD-BE31-5CF3E64B84E1}" type="slidenum">
              <a:rPr lang="hu-HU" smtClean="0"/>
              <a:pPr>
                <a:defRPr/>
              </a:pPr>
              <a:t>‹#›</a:t>
            </a:fld>
            <a:endParaRPr lang="hu-HU" dirty="0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hu-HU" dirty="0" smtClean="0"/>
              <a:t>©  Előadó Neve</a:t>
            </a:r>
            <a:br>
              <a:rPr lang="hu-HU" dirty="0" smtClean="0"/>
            </a:br>
            <a:r>
              <a:rPr lang="hu-HU" dirty="0" smtClean="0"/>
              <a:t>BME</a:t>
            </a:r>
            <a:r>
              <a:rPr lang="en-US" dirty="0" smtClean="0"/>
              <a:t> </a:t>
            </a:r>
            <a:r>
              <a:rPr lang="en-US" dirty="0" err="1" smtClean="0"/>
              <a:t>Hálózati</a:t>
            </a:r>
            <a:r>
              <a:rPr lang="en-US" dirty="0" smtClean="0"/>
              <a:t> </a:t>
            </a:r>
            <a:r>
              <a:rPr lang="en-US" dirty="0" err="1" smtClean="0"/>
              <a:t>Rendszerek</a:t>
            </a:r>
            <a:r>
              <a:rPr lang="en-US" dirty="0" smtClean="0"/>
              <a:t> </a:t>
            </a:r>
            <a:r>
              <a:rPr lang="en-US" dirty="0" err="1" smtClean="0"/>
              <a:t>és</a:t>
            </a:r>
            <a:r>
              <a:rPr lang="en-US" dirty="0" smtClean="0"/>
              <a:t> </a:t>
            </a:r>
            <a:r>
              <a:rPr lang="en-US" dirty="0" err="1" smtClean="0"/>
              <a:t>Szolgáltatások</a:t>
            </a:r>
            <a:r>
              <a:rPr lang="en-US" dirty="0" smtClean="0"/>
              <a:t> </a:t>
            </a:r>
            <a:r>
              <a:rPr lang="en-US" dirty="0" err="1" smtClean="0"/>
              <a:t>Tanszék</a:t>
            </a:r>
            <a:endParaRPr lang="hu-HU" dirty="0"/>
          </a:p>
        </p:txBody>
      </p:sp>
      <p:sp>
        <p:nvSpPr>
          <p:cNvPr id="6" name="Tartalom helye 2"/>
          <p:cNvSpPr>
            <a:spLocks noGrp="1"/>
          </p:cNvSpPr>
          <p:nvPr>
            <p:ph sz="half" idx="1"/>
          </p:nvPr>
        </p:nvSpPr>
        <p:spPr>
          <a:xfrm>
            <a:off x="320399" y="1047600"/>
            <a:ext cx="8596800" cy="2628000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 dirty="0"/>
          </a:p>
        </p:txBody>
      </p:sp>
      <p:sp>
        <p:nvSpPr>
          <p:cNvPr id="7" name="Szöveg helye 3"/>
          <p:cNvSpPr>
            <a:spLocks noGrp="1"/>
          </p:cNvSpPr>
          <p:nvPr>
            <p:ph type="body" sz="half" idx="2"/>
          </p:nvPr>
        </p:nvSpPr>
        <p:spPr>
          <a:xfrm>
            <a:off x="320400" y="3819600"/>
            <a:ext cx="8596800" cy="2628000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0" y="6570663"/>
            <a:ext cx="9144000" cy="287337"/>
          </a:xfrm>
          <a:prstGeom prst="rect">
            <a:avLst/>
          </a:prstGeom>
          <a:solidFill>
            <a:schemeClr val="accent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hu-HU"/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6570663"/>
            <a:ext cx="9144000" cy="142875"/>
          </a:xfrm>
          <a:prstGeom prst="rect">
            <a:avLst/>
          </a:prstGeom>
          <a:solidFill>
            <a:schemeClr val="accent5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hu-HU"/>
          </a:p>
        </p:txBody>
      </p:sp>
      <p:sp>
        <p:nvSpPr>
          <p:cNvPr id="512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116014" y="76200"/>
            <a:ext cx="7992000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hu-HU" smtClean="0"/>
              <a:t>Cím szerkesztése</a:t>
            </a:r>
          </a:p>
        </p:txBody>
      </p:sp>
      <p:sp>
        <p:nvSpPr>
          <p:cNvPr id="512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20675" y="1068388"/>
            <a:ext cx="8597900" cy="5367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hu-HU" dirty="0" smtClean="0"/>
              <a:t>Mintaszöveg szerkesztése</a:t>
            </a:r>
          </a:p>
          <a:p>
            <a:pPr lvl="1"/>
            <a:r>
              <a:rPr lang="hu-HU" dirty="0" smtClean="0"/>
              <a:t>Második szint</a:t>
            </a:r>
          </a:p>
          <a:p>
            <a:pPr lvl="2"/>
            <a:r>
              <a:rPr lang="hu-HU" dirty="0" smtClean="0"/>
              <a:t>Harmadik szint</a:t>
            </a:r>
          </a:p>
          <a:p>
            <a:pPr lvl="3"/>
            <a:r>
              <a:rPr lang="hu-HU" dirty="0" smtClean="0"/>
              <a:t>Negyedik szint</a:t>
            </a:r>
          </a:p>
          <a:p>
            <a:pPr lvl="4"/>
            <a:r>
              <a:rPr lang="hu-HU" dirty="0" smtClean="0"/>
              <a:t>Ötödik szint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925" y="6562725"/>
            <a:ext cx="2684463" cy="29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6800" rIns="91440" bIns="46800" numCol="1" anchor="ctr" anchorCtr="0" compatLnSpc="1">
            <a:prstTxWarp prst="textNoShape">
              <a:avLst/>
            </a:prstTxWarp>
            <a:normAutofit/>
          </a:bodyPr>
          <a:lstStyle>
            <a:lvl1pPr>
              <a:lnSpc>
                <a:spcPct val="100000"/>
              </a:lnSpc>
              <a:defRPr sz="95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hu-HU" smtClean="0"/>
              <a:t>Előadás címe</a:t>
            </a:r>
            <a:endParaRPr lang="hu-HU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55025" y="6567488"/>
            <a:ext cx="654050" cy="290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C93EA3B-B5C4-42CD-BE31-5CF3E64B84E1}" type="slidenum">
              <a:rPr lang="hu-HU"/>
              <a:pPr>
                <a:defRPr/>
              </a:pPr>
              <a:t>‹#›</a:t>
            </a:fld>
            <a:endParaRPr lang="hu-HU" dirty="0"/>
          </a:p>
        </p:txBody>
      </p:sp>
      <p:sp>
        <p:nvSpPr>
          <p:cNvPr id="1044" name="Line 20"/>
          <p:cNvSpPr>
            <a:spLocks noChangeShapeType="1"/>
          </p:cNvSpPr>
          <p:nvPr/>
        </p:nvSpPr>
        <p:spPr bwMode="auto">
          <a:xfrm>
            <a:off x="0" y="808038"/>
            <a:ext cx="8542338" cy="0"/>
          </a:xfrm>
          <a:prstGeom prst="line">
            <a:avLst/>
          </a:prstGeom>
          <a:noFill/>
          <a:ln w="19050">
            <a:solidFill>
              <a:srgbClr val="D4D4D4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hu-HU"/>
          </a:p>
        </p:txBody>
      </p:sp>
      <p:sp>
        <p:nvSpPr>
          <p:cNvPr id="31" name="Élőláb helye 4"/>
          <p:cNvSpPr>
            <a:spLocks noGrp="1"/>
          </p:cNvSpPr>
          <p:nvPr>
            <p:ph type="ftr" sz="quarter" idx="3"/>
          </p:nvPr>
        </p:nvSpPr>
        <p:spPr>
          <a:xfrm>
            <a:off x="2974769" y="6567488"/>
            <a:ext cx="3194462" cy="290512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ctr">
              <a:defRPr lang="hu-HU" sz="950" b="1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hu-HU" dirty="0" smtClean="0"/>
              <a:t>©  Előadó Neve</a:t>
            </a:r>
            <a:br>
              <a:rPr lang="hu-HU" dirty="0" smtClean="0"/>
            </a:br>
            <a:r>
              <a:rPr lang="hu-HU" dirty="0" smtClean="0"/>
              <a:t>BME</a:t>
            </a:r>
            <a:r>
              <a:rPr lang="en-US" dirty="0" smtClean="0"/>
              <a:t> </a:t>
            </a:r>
            <a:r>
              <a:rPr lang="hu-HU" dirty="0" smtClean="0"/>
              <a:t>Hálózati Rendszerek és Szolgáltatások Tanszék</a:t>
            </a:r>
            <a:endParaRPr lang="hu-HU" dirty="0"/>
          </a:p>
        </p:txBody>
      </p:sp>
      <p:pic>
        <p:nvPicPr>
          <p:cNvPr id="2" name="Kép 1"/>
          <p:cNvPicPr>
            <a:picLocks noChangeAspect="1"/>
          </p:cNvPicPr>
          <p:nvPr userDrawn="1"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6634" b="16272"/>
          <a:stretch/>
        </p:blipFill>
        <p:spPr>
          <a:xfrm>
            <a:off x="34925" y="169332"/>
            <a:ext cx="862542" cy="61806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7" r:id="rId2"/>
    <p:sldLayoutId id="2147483744" r:id="rId3"/>
    <p:sldLayoutId id="2147483748" r:id="rId4"/>
    <p:sldLayoutId id="2147483749" r:id="rId5"/>
    <p:sldLayoutId id="2147483750" r:id="rId6"/>
    <p:sldLayoutId id="2147483751" r:id="rId7"/>
    <p:sldLayoutId id="2147483753" r:id="rId8"/>
    <p:sldLayoutId id="2147483754" r:id="rId9"/>
    <p:sldLayoutId id="2147483757" r:id="rId10"/>
    <p:sldLayoutId id="2147483752" r:id="rId11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EA0000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EA0000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EA0000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EA0000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Arial" charset="0"/>
        <a:buChar char="•"/>
        <a:defRPr sz="22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200">
          <a:solidFill>
            <a:srgbClr val="4C4C4C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200">
          <a:solidFill>
            <a:srgbClr val="4C4C4C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200">
          <a:solidFill>
            <a:srgbClr val="4C4C4C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200">
          <a:solidFill>
            <a:srgbClr val="4C4C4C"/>
          </a:solidFill>
          <a:latin typeface="+mn-lt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medianets.hu/oktatas/temalabor/" TargetMode="External"/><Relationship Id="rId13" Type="http://schemas.openxmlformats.org/officeDocument/2006/relationships/hyperlink" Target="mailto:schulcz.robert@vik.bme.hu" TargetMode="External"/><Relationship Id="rId3" Type="http://schemas.openxmlformats.org/officeDocument/2006/relationships/hyperlink" Target="mailto:rucz@hit.bme.hu" TargetMode="External"/><Relationship Id="rId7" Type="http://schemas.openxmlformats.org/officeDocument/2006/relationships/hyperlink" Target="mailto:svilmos@hit.bme.hu" TargetMode="External"/><Relationship Id="rId12" Type="http://schemas.openxmlformats.org/officeDocument/2006/relationships/hyperlink" Target="https://www.crysys.hu/education/VIHIAL00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mcl.hu/education/temalabor/" TargetMode="External"/><Relationship Id="rId11" Type="http://schemas.openxmlformats.org/officeDocument/2006/relationships/hyperlink" Target="mailto:buttyan@crysys.hu" TargetMode="External"/><Relationship Id="rId5" Type="http://schemas.openxmlformats.org/officeDocument/2006/relationships/hyperlink" Target="mailto:bacsardi@hit.bme.hu" TargetMode="External"/><Relationship Id="rId10" Type="http://schemas.openxmlformats.org/officeDocument/2006/relationships/hyperlink" Target="http://www.addict.hit.bme.hu/en/education/training-project-laboratory.html" TargetMode="External"/><Relationship Id="rId4" Type="http://schemas.openxmlformats.org/officeDocument/2006/relationships/hyperlink" Target="http://last.hit.bme.hu/hu/content/t%C3%A9malabor" TargetMode="External"/><Relationship Id="rId9" Type="http://schemas.openxmlformats.org/officeDocument/2006/relationships/hyperlink" Target="mailto:zsoka@hit.bme.hu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Alcím 4"/>
          <p:cNvSpPr>
            <a:spLocks noGrp="1"/>
          </p:cNvSpPr>
          <p:nvPr>
            <p:ph type="subTitle" idx="1"/>
          </p:nvPr>
        </p:nvSpPr>
        <p:spPr>
          <a:xfrm>
            <a:off x="2273300" y="4202113"/>
            <a:ext cx="6870700" cy="881062"/>
          </a:xfrm>
        </p:spPr>
        <p:txBody>
          <a:bodyPr>
            <a:normAutofit/>
          </a:bodyPr>
          <a:lstStyle/>
          <a:p>
            <a:r>
              <a:rPr lang="hu-HU" dirty="0" smtClean="0"/>
              <a:t>Tájékoztató, 2022.09.08.</a:t>
            </a:r>
          </a:p>
          <a:p>
            <a:endParaRPr lang="hu-HU" dirty="0" smtClean="0"/>
          </a:p>
        </p:txBody>
      </p:sp>
      <p:sp>
        <p:nvSpPr>
          <p:cNvPr id="4" name="Cím 3"/>
          <p:cNvSpPr>
            <a:spLocks noGrp="1"/>
          </p:cNvSpPr>
          <p:nvPr>
            <p:ph type="ctrTitle"/>
          </p:nvPr>
        </p:nvSpPr>
        <p:spPr>
          <a:xfrm>
            <a:off x="2268538" y="2816225"/>
            <a:ext cx="6875462" cy="1181100"/>
          </a:xfrm>
        </p:spPr>
        <p:txBody>
          <a:bodyPr/>
          <a:lstStyle/>
          <a:p>
            <a:pPr>
              <a:defRPr/>
            </a:pPr>
            <a:r>
              <a:rPr lang="hu-HU" dirty="0" smtClean="0"/>
              <a:t>VIHIAL00 – Témalaboratórium</a:t>
            </a:r>
            <a:endParaRPr lang="hu-HU" dirty="0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2273300" y="5287963"/>
            <a:ext cx="5018088" cy="120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/>
          <a:lstStyle>
            <a:lvl1pPr marL="0" indent="0" algn="ctr">
              <a:buFont typeface="Wingdings" pitchFamily="2" charset="2"/>
              <a:buNone/>
              <a:defRPr i="1">
                <a:solidFill>
                  <a:srgbClr val="4C4C4C"/>
                </a:solidFill>
              </a:defRPr>
            </a:lvl1pPr>
          </a:lstStyle>
          <a:p>
            <a:pPr algn="r" eaLnBrk="0" hangingPunct="0">
              <a:spcBef>
                <a:spcPct val="20000"/>
              </a:spcBef>
              <a:buClr>
                <a:schemeClr val="tx1"/>
              </a:buClr>
              <a:defRPr/>
            </a:pPr>
            <a:r>
              <a:rPr lang="hu-HU" i="0" kern="0" dirty="0" smtClean="0">
                <a:latin typeface="+mn-lt"/>
              </a:rPr>
              <a:t>Schulcz Róbert</a:t>
            </a:r>
          </a:p>
          <a:p>
            <a:pPr algn="r" eaLnBrk="0" hangingPunct="0">
              <a:spcBef>
                <a:spcPct val="20000"/>
              </a:spcBef>
              <a:buClr>
                <a:schemeClr val="tx1"/>
              </a:buClr>
              <a:defRPr/>
            </a:pPr>
            <a:r>
              <a:rPr lang="hu-HU" sz="1600" i="0" kern="0" dirty="0" smtClean="0">
                <a:latin typeface="+mn-lt"/>
              </a:rPr>
              <a:t>Tudományos segédmunkatárs</a:t>
            </a:r>
          </a:p>
          <a:p>
            <a:pPr algn="r" eaLnBrk="0" hangingPunct="0">
              <a:spcBef>
                <a:spcPct val="20000"/>
              </a:spcBef>
              <a:buClr>
                <a:schemeClr val="tx1"/>
              </a:buClr>
              <a:defRPr/>
            </a:pPr>
            <a:r>
              <a:rPr lang="hu-HU" sz="1600" i="0" kern="0" dirty="0" smtClean="0">
                <a:latin typeface="+mn-lt"/>
              </a:rPr>
              <a:t>BME </a:t>
            </a:r>
            <a:r>
              <a:rPr lang="hu-HU" sz="1600" i="0" kern="0" dirty="0">
                <a:latin typeface="+mn-lt"/>
              </a:rPr>
              <a:t>Hálózati Rendszerek és Szolgáltatások Tanszék</a:t>
            </a:r>
            <a:endParaRPr lang="hu-HU" sz="1600" i="0" kern="0" dirty="0" smtClean="0">
              <a:latin typeface="+mn-lt"/>
            </a:endParaRPr>
          </a:p>
          <a:p>
            <a:pPr algn="r" eaLnBrk="0" hangingPunct="0">
              <a:spcBef>
                <a:spcPct val="20000"/>
              </a:spcBef>
              <a:buClr>
                <a:schemeClr val="tx1"/>
              </a:buClr>
              <a:defRPr/>
            </a:pPr>
            <a:r>
              <a:rPr lang="hu-HU" sz="1600" i="0" kern="0" dirty="0" err="1" smtClean="0">
                <a:latin typeface="+mn-lt"/>
              </a:rPr>
              <a:t>schulcz.robert</a:t>
            </a:r>
            <a:r>
              <a:rPr lang="hu-HU" sz="1600" i="0" kern="0" dirty="0" smtClean="0">
                <a:latin typeface="+mn-lt"/>
              </a:rPr>
              <a:t>  vik.bme.hu</a:t>
            </a:r>
          </a:p>
        </p:txBody>
      </p:sp>
      <p:sp>
        <p:nvSpPr>
          <p:cNvPr id="14341" name="Szövegdoboz 8"/>
          <p:cNvSpPr txBox="1">
            <a:spLocks noChangeArrowheads="1"/>
          </p:cNvSpPr>
          <p:nvPr/>
        </p:nvSpPr>
        <p:spPr bwMode="auto">
          <a:xfrm>
            <a:off x="7443788" y="5332413"/>
            <a:ext cx="876300" cy="11461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hu-HU" sz="3200" b="1" dirty="0" smtClean="0">
                <a:sym typeface="Wingdings" pitchFamily="2" charset="2"/>
              </a:rPr>
              <a:t></a:t>
            </a:r>
            <a:endParaRPr lang="hu-HU" b="1" dirty="0"/>
          </a:p>
        </p:txBody>
      </p:sp>
      <p:pic>
        <p:nvPicPr>
          <p:cNvPr id="7" name="Kép 6" descr="muegyetem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90069" y="0"/>
            <a:ext cx="1933575" cy="54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Kép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3788" y="5332413"/>
            <a:ext cx="876300" cy="1170118"/>
          </a:xfrm>
          <a:prstGeom prst="rect">
            <a:avLst/>
          </a:prstGeom>
        </p:spPr>
      </p:pic>
      <p:pic>
        <p:nvPicPr>
          <p:cNvPr id="3" name="Kép 2"/>
          <p:cNvPicPr>
            <a:picLocks noChangeAspect="1"/>
          </p:cNvPicPr>
          <p:nvPr/>
        </p:nvPicPr>
        <p:blipFill>
          <a:blip r:embed="rId4">
            <a:duotone>
              <a:prstClr val="black"/>
              <a:schemeClr val="tx1">
                <a:lumMod val="65000"/>
                <a:lumOff val="35000"/>
                <a:tint val="45000"/>
                <a:satMod val="400000"/>
              </a:schemeClr>
            </a:duotone>
            <a:lum bright="20000"/>
          </a:blip>
          <a:stretch>
            <a:fillRect/>
          </a:stretch>
        </p:blipFill>
        <p:spPr>
          <a:xfrm>
            <a:off x="6004474" y="6234682"/>
            <a:ext cx="301074" cy="28857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Követelmények</a:t>
            </a:r>
          </a:p>
        </p:txBody>
      </p:sp>
      <p:sp>
        <p:nvSpPr>
          <p:cNvPr id="16387" name="Tartalom helye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 smtClean="0"/>
              <a:t>Követelmény</a:t>
            </a:r>
            <a:r>
              <a:rPr lang="hu-HU" dirty="0"/>
              <a:t>: </a:t>
            </a:r>
            <a:r>
              <a:rPr lang="hu-HU" dirty="0" smtClean="0"/>
              <a:t>0/0/3/f</a:t>
            </a:r>
          </a:p>
          <a:p>
            <a:r>
              <a:rPr lang="hu-HU" dirty="0" smtClean="0"/>
              <a:t>Cél: A tanszéki laborok (műhelyek) megismerése önálló laboratóriumot és szakdolgozatot megelőzően</a:t>
            </a:r>
          </a:p>
          <a:p>
            <a:r>
              <a:rPr lang="hu-HU" dirty="0" smtClean="0"/>
              <a:t>Lépések:</a:t>
            </a:r>
          </a:p>
          <a:p>
            <a:pPr marL="857250" lvl="1" indent="-457200">
              <a:buFont typeface="+mj-lt"/>
              <a:buAutoNum type="arabicPeriod"/>
            </a:pPr>
            <a:r>
              <a:rPr lang="hu-HU" dirty="0" smtClean="0"/>
              <a:t>Műhelyek (témák) meghirdetése </a:t>
            </a:r>
            <a:r>
              <a:rPr lang="hu-HU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 ma bemutatók</a:t>
            </a:r>
            <a:endParaRPr lang="hu-HU" b="1" dirty="0" smtClean="0">
              <a:solidFill>
                <a:srgbClr val="FF0000"/>
              </a:solidFill>
            </a:endParaRPr>
          </a:p>
          <a:p>
            <a:pPr marL="857250" lvl="1" indent="-457200">
              <a:buFont typeface="+mj-lt"/>
              <a:buAutoNum type="arabicPeriod"/>
            </a:pPr>
            <a:r>
              <a:rPr lang="hu-HU" b="1" dirty="0" smtClean="0"/>
              <a:t>1. hét végéig (09.11., vasárnap) a </a:t>
            </a:r>
            <a:r>
              <a:rPr lang="hu-HU" b="1" dirty="0"/>
              <a:t>hallgatók jelentkeznek</a:t>
            </a:r>
            <a:r>
              <a:rPr lang="hu-HU" dirty="0"/>
              <a:t> a tanszék által meghirdetett szakmai műhelyek </a:t>
            </a:r>
            <a:r>
              <a:rPr lang="hu-HU" dirty="0" smtClean="0"/>
              <a:t>valamelyikébe (1-3. hely)</a:t>
            </a:r>
          </a:p>
          <a:p>
            <a:pPr marL="857250" lvl="1" indent="-457200">
              <a:buFont typeface="+mj-lt"/>
              <a:buAutoNum type="arabicPeriod"/>
            </a:pPr>
            <a:r>
              <a:rPr lang="hu-HU" b="1" dirty="0"/>
              <a:t>A </a:t>
            </a:r>
            <a:r>
              <a:rPr lang="hu-HU" b="1" dirty="0" smtClean="0"/>
              <a:t>2. hét </a:t>
            </a:r>
            <a:r>
              <a:rPr lang="hu-HU" b="1" dirty="0"/>
              <a:t>végéig a </a:t>
            </a:r>
            <a:r>
              <a:rPr lang="hu-HU" b="1" dirty="0" smtClean="0"/>
              <a:t>beosztás megtörténik, a 3. héten a hallgatót értesítjük, aki megkeresi a vezető konzulenst</a:t>
            </a:r>
          </a:p>
          <a:p>
            <a:pPr marL="857250" lvl="1" indent="-457200">
              <a:buFont typeface="+mj-lt"/>
              <a:buAutoNum type="arabicPeriod"/>
            </a:pPr>
            <a:r>
              <a:rPr lang="hu-HU" dirty="0" smtClean="0"/>
              <a:t>A hallgatók </a:t>
            </a:r>
            <a:r>
              <a:rPr lang="hu-HU" b="1" i="1" dirty="0" smtClean="0"/>
              <a:t>általában</a:t>
            </a:r>
            <a:r>
              <a:rPr lang="hu-HU" b="1" dirty="0" smtClean="0"/>
              <a:t> 2-4 fős csoportokban </a:t>
            </a:r>
            <a:r>
              <a:rPr lang="hu-HU" dirty="0" smtClean="0"/>
              <a:t>dolgoznak</a:t>
            </a:r>
          </a:p>
          <a:p>
            <a:pPr marL="857250" lvl="1" indent="-457200">
              <a:buFont typeface="+mj-lt"/>
              <a:buAutoNum type="arabicPeriod"/>
            </a:pPr>
            <a:r>
              <a:rPr lang="hu-HU" b="1" dirty="0" smtClean="0"/>
              <a:t>Félév végén a konzulens értékeli a munkát</a:t>
            </a:r>
          </a:p>
          <a:p>
            <a:pPr marL="857250" lvl="1" indent="-457200">
              <a:buFont typeface="+mj-lt"/>
              <a:buAutoNum type="arabicPeriod"/>
            </a:pPr>
            <a:endParaRPr lang="hu-HU" dirty="0" smtClean="0"/>
          </a:p>
          <a:p>
            <a:pPr marL="857250" lvl="1" indent="-457200">
              <a:buFont typeface="+mj-lt"/>
              <a:buAutoNum type="arabicPeriod"/>
            </a:pPr>
            <a:endParaRPr lang="hu-HU" dirty="0" smtClean="0"/>
          </a:p>
          <a:p>
            <a:endParaRPr lang="hu-HU" dirty="0" smtClean="0"/>
          </a:p>
          <a:p>
            <a:endParaRPr lang="hu-HU" dirty="0" smtClean="0"/>
          </a:p>
          <a:p>
            <a:endParaRPr lang="hu-HU" dirty="0" smtClean="0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hu-HU" dirty="0"/>
              <a:t>VIHIAL00 </a:t>
            </a:r>
            <a:r>
              <a:rPr lang="hu-HU" dirty="0" smtClean="0"/>
              <a:t>–Témalaboratórium tájékoztató</a:t>
            </a:r>
            <a:endParaRPr lang="hu-HU" dirty="0"/>
          </a:p>
        </p:txBody>
      </p:sp>
      <p:sp>
        <p:nvSpPr>
          <p:cNvPr id="16389" name="Dia számának hely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4B4C3B-EDF1-4E5F-9EBD-C20F61114C40}" type="slidenum">
              <a:rPr lang="hu-HU" smtClean="0"/>
              <a:pPr/>
              <a:t>2</a:t>
            </a:fld>
            <a:endParaRPr lang="hu-HU" smtClean="0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hu-HU" dirty="0" smtClean="0"/>
              <a:t>Schulcz Róbert - BME Hálózati Rendszerek és Szolgáltatások Tanszék</a:t>
            </a:r>
            <a:endParaRPr lang="hu-HU" dirty="0"/>
          </a:p>
        </p:txBody>
      </p:sp>
      <p:sp>
        <p:nvSpPr>
          <p:cNvPr id="7" name="Téglalap 6"/>
          <p:cNvSpPr/>
          <p:nvPr/>
        </p:nvSpPr>
        <p:spPr>
          <a:xfrm>
            <a:off x="1729390" y="6101060"/>
            <a:ext cx="558273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sz="2400" u="sng" dirty="0">
                <a:solidFill>
                  <a:srgbClr val="002060"/>
                </a:solidFill>
              </a:rPr>
              <a:t>https://www.hit.bme.hu/page/temalabor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Kép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01" t="6789" r="10730" b="7691"/>
          <a:stretch/>
        </p:blipFill>
        <p:spPr>
          <a:xfrm>
            <a:off x="6453754" y="2553077"/>
            <a:ext cx="2558663" cy="1627349"/>
          </a:xfrm>
          <a:prstGeom prst="rect">
            <a:avLst/>
          </a:prstGeom>
        </p:spPr>
      </p:pic>
      <p:sp>
        <p:nvSpPr>
          <p:cNvPr id="16386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Műhelyek</a:t>
            </a:r>
          </a:p>
        </p:txBody>
      </p:sp>
      <p:sp>
        <p:nvSpPr>
          <p:cNvPr id="16387" name="Tartalom helye 2"/>
          <p:cNvSpPr>
            <a:spLocks noGrp="1"/>
          </p:cNvSpPr>
          <p:nvPr>
            <p:ph idx="1"/>
          </p:nvPr>
        </p:nvSpPr>
        <p:spPr>
          <a:xfrm>
            <a:off x="320675" y="1068388"/>
            <a:ext cx="7727856" cy="5367337"/>
          </a:xfrm>
        </p:spPr>
        <p:txBody>
          <a:bodyPr>
            <a:normAutofit fontScale="70000" lnSpcReduction="20000"/>
          </a:bodyPr>
          <a:lstStyle/>
          <a:p>
            <a:r>
              <a:rPr lang="hu-HU" dirty="0"/>
              <a:t>Az akusztika válogatott fejezetei (LAST) </a:t>
            </a:r>
          </a:p>
          <a:p>
            <a:pPr lvl="1"/>
            <a:r>
              <a:rPr lang="hu-HU" dirty="0" smtClean="0"/>
              <a:t>vezető </a:t>
            </a:r>
            <a:r>
              <a:rPr lang="hu-HU" dirty="0"/>
              <a:t>konzulens: </a:t>
            </a:r>
            <a:r>
              <a:rPr lang="hu-HU" dirty="0" smtClean="0"/>
              <a:t>Dr. </a:t>
            </a:r>
            <a:r>
              <a:rPr lang="hu-HU" dirty="0" err="1" smtClean="0"/>
              <a:t>Rucz</a:t>
            </a:r>
            <a:r>
              <a:rPr lang="hu-HU" dirty="0" smtClean="0"/>
              <a:t> </a:t>
            </a:r>
            <a:r>
              <a:rPr lang="hu-HU" dirty="0"/>
              <a:t>Péter, </a:t>
            </a:r>
            <a:r>
              <a:rPr lang="hu-HU" dirty="0" smtClean="0">
                <a:hlinkClick r:id="rId3"/>
              </a:rPr>
              <a:t>rucz@hit.bme.hu</a:t>
            </a:r>
            <a:endParaRPr lang="hu-HU" dirty="0" smtClean="0"/>
          </a:p>
          <a:p>
            <a:pPr lvl="1"/>
            <a:r>
              <a:rPr lang="hu-HU" dirty="0" smtClean="0">
                <a:hlinkClick r:id="rId4"/>
              </a:rPr>
              <a:t>http</a:t>
            </a:r>
            <a:r>
              <a:rPr lang="hu-HU" dirty="0">
                <a:hlinkClick r:id="rId4"/>
              </a:rPr>
              <a:t>://last.hit.bme.hu/hu/content/t%C3%A9malabor</a:t>
            </a:r>
            <a:endParaRPr lang="hu-HU" dirty="0"/>
          </a:p>
          <a:p>
            <a:r>
              <a:rPr lang="hu-HU" dirty="0" smtClean="0"/>
              <a:t>A </a:t>
            </a:r>
            <a:r>
              <a:rPr lang="hu-HU" dirty="0"/>
              <a:t>jelen és a jövő kvantumkommunikációs megoldásai (MCL) </a:t>
            </a:r>
          </a:p>
          <a:p>
            <a:pPr lvl="1"/>
            <a:r>
              <a:rPr lang="hu-HU" dirty="0" smtClean="0"/>
              <a:t>vezető </a:t>
            </a:r>
            <a:r>
              <a:rPr lang="hu-HU" dirty="0"/>
              <a:t>konzulens: </a:t>
            </a:r>
            <a:r>
              <a:rPr lang="hu-HU" dirty="0" smtClean="0"/>
              <a:t>Dr. </a:t>
            </a:r>
            <a:r>
              <a:rPr lang="hu-HU" dirty="0" err="1" smtClean="0"/>
              <a:t>Bacsárdi</a:t>
            </a:r>
            <a:r>
              <a:rPr lang="hu-HU" dirty="0" smtClean="0"/>
              <a:t> </a:t>
            </a:r>
            <a:r>
              <a:rPr lang="hu-HU" dirty="0"/>
              <a:t>László, </a:t>
            </a:r>
            <a:r>
              <a:rPr lang="hu-HU" dirty="0" smtClean="0">
                <a:hlinkClick r:id="rId5"/>
              </a:rPr>
              <a:t>bacsardi@hit.bme.hu</a:t>
            </a:r>
            <a:endParaRPr lang="hu-HU" dirty="0"/>
          </a:p>
          <a:p>
            <a:pPr lvl="1"/>
            <a:r>
              <a:rPr lang="hu-HU" dirty="0">
                <a:hlinkClick r:id="rId6"/>
              </a:rPr>
              <a:t>https://www.mcl.hu/education/temalabor</a:t>
            </a:r>
            <a:r>
              <a:rPr lang="hu-HU" dirty="0" smtClean="0">
                <a:hlinkClick r:id="rId6"/>
              </a:rPr>
              <a:t>/</a:t>
            </a:r>
            <a:endParaRPr lang="hu-HU" dirty="0" smtClean="0"/>
          </a:p>
          <a:p>
            <a:r>
              <a:rPr lang="hu-HU" dirty="0" smtClean="0"/>
              <a:t>Mesterséges intelligencia és autonóm járművek a jövő intelligens városaiban (</a:t>
            </a:r>
            <a:r>
              <a:rPr lang="hu-HU" dirty="0" err="1" smtClean="0"/>
              <a:t>MediaNets</a:t>
            </a:r>
            <a:r>
              <a:rPr lang="hu-HU" dirty="0" smtClean="0"/>
              <a:t>) </a:t>
            </a:r>
          </a:p>
          <a:p>
            <a:pPr lvl="1"/>
            <a:r>
              <a:rPr lang="hu-HU" dirty="0" smtClean="0"/>
              <a:t>vezető konzulens: Dr. Simon Vilmos, </a:t>
            </a:r>
            <a:r>
              <a:rPr lang="hu-HU" dirty="0" smtClean="0">
                <a:hlinkClick r:id="rId7"/>
              </a:rPr>
              <a:t>svilmos@hit.bme.hu</a:t>
            </a:r>
            <a:endParaRPr lang="hu-HU" dirty="0" smtClean="0"/>
          </a:p>
          <a:p>
            <a:pPr lvl="1"/>
            <a:r>
              <a:rPr lang="hu-HU" dirty="0" smtClean="0">
                <a:hlinkClick r:id="rId8"/>
              </a:rPr>
              <a:t>http://medianets.hu/oktatas/temalabor/</a:t>
            </a:r>
            <a:endParaRPr lang="hu-HU" dirty="0" smtClean="0"/>
          </a:p>
          <a:p>
            <a:r>
              <a:rPr lang="hu-HU" dirty="0" smtClean="0"/>
              <a:t>Jelfeldolgozás </a:t>
            </a:r>
            <a:r>
              <a:rPr lang="hu-HU" dirty="0"/>
              <a:t>beágyazott </a:t>
            </a:r>
            <a:r>
              <a:rPr lang="hu-HU" dirty="0" err="1"/>
              <a:t>linux</a:t>
            </a:r>
            <a:r>
              <a:rPr lang="hu-HU" dirty="0"/>
              <a:t> platformon (ESD)</a:t>
            </a:r>
            <a:r>
              <a:rPr lang="hu-HU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</a:p>
          <a:p>
            <a:pPr lvl="1"/>
            <a:r>
              <a:rPr lang="hu-HU" dirty="0" smtClean="0"/>
              <a:t>vezető konzulens: Dr. Koller István, koller@hit.bme.hu</a:t>
            </a:r>
          </a:p>
          <a:p>
            <a:pPr lvl="1"/>
            <a:r>
              <a:rPr lang="hu-HU" dirty="0" smtClean="0">
                <a:solidFill>
                  <a:schemeClr val="bg1">
                    <a:lumMod val="65000"/>
                  </a:schemeClr>
                </a:solidFill>
                <a:hlinkClick r:id="rId4"/>
              </a:rPr>
              <a:t>http</a:t>
            </a:r>
            <a:r>
              <a:rPr lang="hu-HU" dirty="0">
                <a:solidFill>
                  <a:schemeClr val="bg1">
                    <a:lumMod val="65000"/>
                  </a:schemeClr>
                </a:solidFill>
                <a:hlinkClick r:id="rId4"/>
              </a:rPr>
              <a:t>://last.hit.bme.hu/hu/content/t%C3%A9malabor</a:t>
            </a:r>
            <a:endParaRPr lang="hu-HU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hu-HU" dirty="0" smtClean="0"/>
              <a:t>ICT </a:t>
            </a:r>
            <a:r>
              <a:rPr lang="hu-HU" dirty="0"/>
              <a:t>rendszerek elemzése, tervezése és fejlesztése a gyakorlatban (</a:t>
            </a:r>
            <a:r>
              <a:rPr lang="hu-HU" dirty="0" err="1"/>
              <a:t>Addict</a:t>
            </a:r>
            <a:r>
              <a:rPr lang="hu-HU" dirty="0"/>
              <a:t>) </a:t>
            </a:r>
          </a:p>
          <a:p>
            <a:pPr lvl="1"/>
            <a:r>
              <a:rPr lang="hu-HU" dirty="0" smtClean="0"/>
              <a:t>vezető </a:t>
            </a:r>
            <a:r>
              <a:rPr lang="hu-HU" dirty="0"/>
              <a:t>konzulens: </a:t>
            </a:r>
            <a:r>
              <a:rPr lang="hu-HU" dirty="0" smtClean="0"/>
              <a:t>Dr. Zsóka </a:t>
            </a:r>
            <a:r>
              <a:rPr lang="hu-HU" dirty="0"/>
              <a:t>Zoltán, </a:t>
            </a:r>
            <a:r>
              <a:rPr lang="hu-HU" dirty="0">
                <a:hlinkClick r:id="rId9"/>
              </a:rPr>
              <a:t>zsoka@hit.bme.hu</a:t>
            </a:r>
            <a:endParaRPr lang="hu-HU" dirty="0"/>
          </a:p>
          <a:p>
            <a:pPr lvl="1"/>
            <a:r>
              <a:rPr lang="hu-HU" dirty="0" smtClean="0">
                <a:hlinkClick r:id="rId10"/>
              </a:rPr>
              <a:t>http</a:t>
            </a:r>
            <a:r>
              <a:rPr lang="hu-HU" dirty="0">
                <a:hlinkClick r:id="rId10"/>
              </a:rPr>
              <a:t>://www.addict.hit.bme.hu/en/education/training-project-laboratory.html</a:t>
            </a:r>
            <a:endParaRPr lang="hu-HU" dirty="0"/>
          </a:p>
          <a:p>
            <a:r>
              <a:rPr lang="hu-HU" dirty="0" smtClean="0"/>
              <a:t>IT </a:t>
            </a:r>
            <a:r>
              <a:rPr lang="hu-HU" dirty="0"/>
              <a:t>biztonság </a:t>
            </a:r>
            <a:r>
              <a:rPr lang="hu-HU" dirty="0" err="1"/>
              <a:t>bootcamp</a:t>
            </a:r>
            <a:r>
              <a:rPr lang="hu-HU" dirty="0"/>
              <a:t> (</a:t>
            </a:r>
            <a:r>
              <a:rPr lang="hu-HU" dirty="0" err="1"/>
              <a:t>CrySyS</a:t>
            </a:r>
            <a:r>
              <a:rPr lang="hu-HU" dirty="0"/>
              <a:t> </a:t>
            </a:r>
            <a:r>
              <a:rPr lang="hu-HU" dirty="0" err="1"/>
              <a:t>Lab</a:t>
            </a:r>
            <a:r>
              <a:rPr lang="hu-HU" dirty="0"/>
              <a:t>) </a:t>
            </a:r>
          </a:p>
          <a:p>
            <a:pPr lvl="1"/>
            <a:r>
              <a:rPr lang="hu-HU" dirty="0" smtClean="0"/>
              <a:t>vezető </a:t>
            </a:r>
            <a:r>
              <a:rPr lang="hu-HU" dirty="0"/>
              <a:t>konzulens: </a:t>
            </a:r>
            <a:r>
              <a:rPr lang="hu-HU" dirty="0" smtClean="0"/>
              <a:t>Dr. </a:t>
            </a:r>
            <a:r>
              <a:rPr lang="hu-HU" dirty="0" err="1" smtClean="0"/>
              <a:t>Buttyán</a:t>
            </a:r>
            <a:r>
              <a:rPr lang="hu-HU" dirty="0" smtClean="0"/>
              <a:t> </a:t>
            </a:r>
            <a:r>
              <a:rPr lang="hu-HU" dirty="0"/>
              <a:t>Levente, </a:t>
            </a:r>
            <a:r>
              <a:rPr lang="hu-HU" dirty="0" smtClean="0">
                <a:hlinkClick r:id="rId11"/>
              </a:rPr>
              <a:t>buttyan@crysys.hu</a:t>
            </a:r>
            <a:endParaRPr lang="hu-HU" dirty="0" smtClean="0"/>
          </a:p>
          <a:p>
            <a:pPr lvl="1"/>
            <a:r>
              <a:rPr lang="hu-HU" dirty="0" smtClean="0">
                <a:hlinkClick r:id="rId12"/>
              </a:rPr>
              <a:t>https</a:t>
            </a:r>
            <a:r>
              <a:rPr lang="hu-HU" dirty="0">
                <a:hlinkClick r:id="rId12"/>
              </a:rPr>
              <a:t>://www.crysys.hu/education/VIHIAL00</a:t>
            </a:r>
            <a:endParaRPr lang="hu-HU" dirty="0"/>
          </a:p>
          <a:p>
            <a:r>
              <a:rPr lang="hu-HU" dirty="0" err="1"/>
              <a:t>IoT</a:t>
            </a:r>
            <a:r>
              <a:rPr lang="hu-HU" dirty="0"/>
              <a:t>, valamint mobil rendszerek és alkalmazások (MCL) </a:t>
            </a:r>
          </a:p>
          <a:p>
            <a:pPr lvl="1"/>
            <a:r>
              <a:rPr lang="hu-HU" dirty="0" smtClean="0"/>
              <a:t>vezető </a:t>
            </a:r>
            <a:r>
              <a:rPr lang="hu-HU" dirty="0"/>
              <a:t>konzulens: Schulcz Róbert, </a:t>
            </a:r>
            <a:r>
              <a:rPr lang="hu-HU" dirty="0" smtClean="0">
                <a:hlinkClick r:id="rId13"/>
              </a:rPr>
              <a:t>schulcz.robert@vik.bme.hu</a:t>
            </a:r>
            <a:endParaRPr lang="hu-HU" dirty="0" smtClean="0"/>
          </a:p>
          <a:p>
            <a:pPr lvl="1"/>
            <a:r>
              <a:rPr lang="hu-HU" dirty="0">
                <a:hlinkClick r:id="rId6"/>
              </a:rPr>
              <a:t>https://www.mcl.hu/education/temalabor</a:t>
            </a:r>
            <a:r>
              <a:rPr lang="hu-HU" dirty="0" smtClean="0">
                <a:hlinkClick r:id="rId6"/>
              </a:rPr>
              <a:t>/</a:t>
            </a:r>
            <a:endParaRPr lang="hu-HU" dirty="0"/>
          </a:p>
          <a:p>
            <a:endParaRPr lang="hu-HU" dirty="0" smtClean="0"/>
          </a:p>
          <a:p>
            <a:endParaRPr lang="hu-HU" dirty="0" smtClean="0"/>
          </a:p>
          <a:p>
            <a:endParaRPr lang="hu-HU" dirty="0" smtClean="0"/>
          </a:p>
        </p:txBody>
      </p:sp>
      <p:sp>
        <p:nvSpPr>
          <p:cNvPr id="16389" name="Dia számának hely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4B4C3B-EDF1-4E5F-9EBD-C20F61114C40}" type="slidenum">
              <a:rPr lang="hu-HU" smtClean="0"/>
              <a:pPr/>
              <a:t>3</a:t>
            </a:fld>
            <a:endParaRPr lang="hu-HU" smtClean="0"/>
          </a:p>
        </p:txBody>
      </p:sp>
      <p:sp>
        <p:nvSpPr>
          <p:cNvPr id="7" name="Dátum helye 3"/>
          <p:cNvSpPr>
            <a:spLocks noGrp="1"/>
          </p:cNvSpPr>
          <p:nvPr>
            <p:ph type="dt" sz="half" idx="10"/>
          </p:nvPr>
        </p:nvSpPr>
        <p:spPr>
          <a:xfrm>
            <a:off x="34925" y="6562725"/>
            <a:ext cx="2684463" cy="295275"/>
          </a:xfrm>
        </p:spPr>
        <p:txBody>
          <a:bodyPr/>
          <a:lstStyle/>
          <a:p>
            <a:r>
              <a:rPr lang="hu-HU" dirty="0"/>
              <a:t>VIHIAL00 </a:t>
            </a:r>
            <a:r>
              <a:rPr lang="hu-HU" dirty="0" smtClean="0"/>
              <a:t>–Témalaboratórium tájékoztató</a:t>
            </a:r>
            <a:endParaRPr lang="hu-HU" dirty="0"/>
          </a:p>
        </p:txBody>
      </p:sp>
      <p:sp>
        <p:nvSpPr>
          <p:cNvPr id="8" name="Élőláb helye 5"/>
          <p:cNvSpPr>
            <a:spLocks noGrp="1"/>
          </p:cNvSpPr>
          <p:nvPr>
            <p:ph type="ftr" sz="quarter" idx="12"/>
          </p:nvPr>
        </p:nvSpPr>
        <p:spPr>
          <a:xfrm>
            <a:off x="2974769" y="6567488"/>
            <a:ext cx="3194462" cy="290512"/>
          </a:xfrm>
        </p:spPr>
        <p:txBody>
          <a:bodyPr/>
          <a:lstStyle/>
          <a:p>
            <a:r>
              <a:rPr lang="hu-HU" dirty="0" smtClean="0"/>
              <a:t>Schulcz Róbert - BME Hálózati Rendszerek és Szolgáltatások Tanszék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565508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Besorolás és limitek</a:t>
            </a:r>
            <a:endParaRPr lang="hu-HU" dirty="0"/>
          </a:p>
        </p:txBody>
      </p:sp>
      <p:sp>
        <p:nvSpPr>
          <p:cNvPr id="16387" name="Tartalom helye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 smtClean="0"/>
              <a:t>Egyenletes terheléselosztás</a:t>
            </a:r>
          </a:p>
          <a:p>
            <a:r>
              <a:rPr lang="hu-HU" dirty="0" smtClean="0"/>
              <a:t>Jelentkezés 1., 2. és 3. helyen (tanszéki web)</a:t>
            </a:r>
          </a:p>
          <a:p>
            <a:r>
              <a:rPr lang="hu-HU" dirty="0" smtClean="0"/>
              <a:t>2. hét elején pillanatfelvétel és elosztás, később csatlakozás az üres helyekre</a:t>
            </a:r>
          </a:p>
          <a:p>
            <a:r>
              <a:rPr lang="hu-HU" dirty="0" smtClean="0"/>
              <a:t>Limitek (</a:t>
            </a:r>
            <a:r>
              <a:rPr lang="hu-HU" b="1" dirty="0" err="1" smtClean="0"/>
              <a:t>villamos+infós</a:t>
            </a:r>
            <a:r>
              <a:rPr lang="hu-HU" b="1" dirty="0" smtClean="0"/>
              <a:t> együtt</a:t>
            </a:r>
            <a:r>
              <a:rPr lang="hu-HU" dirty="0" smtClean="0"/>
              <a:t>):</a:t>
            </a:r>
          </a:p>
          <a:p>
            <a:pPr marL="442913" lvl="1" indent="-171450"/>
            <a:r>
              <a:rPr lang="hu-HU" dirty="0" err="1"/>
              <a:t>Addict</a:t>
            </a:r>
            <a:r>
              <a:rPr lang="hu-HU" dirty="0"/>
              <a:t>: </a:t>
            </a:r>
            <a:r>
              <a:rPr lang="hu-HU" b="1" dirty="0" smtClean="0"/>
              <a:t>28</a:t>
            </a:r>
            <a:endParaRPr lang="hu-HU" dirty="0"/>
          </a:p>
          <a:p>
            <a:pPr marL="442913" lvl="1" indent="-171450"/>
            <a:r>
              <a:rPr lang="en-US" dirty="0" err="1"/>
              <a:t>CrySyS</a:t>
            </a:r>
            <a:r>
              <a:rPr lang="hu-HU" dirty="0"/>
              <a:t>:</a:t>
            </a:r>
            <a:r>
              <a:rPr lang="en-US" dirty="0"/>
              <a:t> </a:t>
            </a:r>
            <a:r>
              <a:rPr lang="hu-HU" b="1" dirty="0" smtClean="0"/>
              <a:t>25</a:t>
            </a:r>
            <a:endParaRPr lang="hu-HU" dirty="0"/>
          </a:p>
          <a:p>
            <a:pPr marL="442913" lvl="1" indent="-171450"/>
            <a:r>
              <a:rPr lang="hu-HU" dirty="0"/>
              <a:t>ESD: </a:t>
            </a:r>
            <a:r>
              <a:rPr lang="hu-HU" b="1" dirty="0" smtClean="0"/>
              <a:t>6</a:t>
            </a:r>
            <a:endParaRPr lang="hu-HU" dirty="0"/>
          </a:p>
          <a:p>
            <a:pPr marL="442913" lvl="1" indent="-171450"/>
            <a:r>
              <a:rPr lang="hu-HU" dirty="0"/>
              <a:t>LAST: </a:t>
            </a:r>
            <a:r>
              <a:rPr lang="hu-HU" b="1" dirty="0" smtClean="0"/>
              <a:t>13</a:t>
            </a:r>
            <a:endParaRPr lang="hu-HU" dirty="0"/>
          </a:p>
          <a:p>
            <a:pPr marL="442913" lvl="1" indent="-171450"/>
            <a:r>
              <a:rPr lang="hu-HU" dirty="0" smtClean="0"/>
              <a:t>MCL (</a:t>
            </a:r>
            <a:r>
              <a:rPr lang="hu-HU" dirty="0" err="1" smtClean="0"/>
              <a:t>Kvantum+IoT</a:t>
            </a:r>
            <a:r>
              <a:rPr lang="hu-HU" dirty="0" smtClean="0"/>
              <a:t>/mobil): </a:t>
            </a:r>
            <a:r>
              <a:rPr lang="hu-HU" b="1" dirty="0" smtClean="0"/>
              <a:t>25</a:t>
            </a:r>
            <a:endParaRPr lang="hu-HU" b="1" dirty="0" smtClean="0"/>
          </a:p>
          <a:p>
            <a:pPr marL="442913" lvl="1" indent="-171450"/>
            <a:r>
              <a:rPr lang="hu-HU" dirty="0" err="1"/>
              <a:t>MediaNets</a:t>
            </a:r>
            <a:r>
              <a:rPr lang="hu-HU" dirty="0"/>
              <a:t>: </a:t>
            </a:r>
            <a:r>
              <a:rPr lang="hu-HU" b="1" dirty="0" smtClean="0"/>
              <a:t>21</a:t>
            </a:r>
            <a:endParaRPr lang="hu-HU" dirty="0" smtClean="0"/>
          </a:p>
          <a:p>
            <a:pPr marL="271463" lvl="1" indent="0">
              <a:buNone/>
            </a:pPr>
            <a:r>
              <a:rPr lang="hu-HU" dirty="0">
                <a:sym typeface="Symbol" panose="05050102010706020507" pitchFamily="18" charset="2"/>
              </a:rPr>
              <a:t>: 118 hely, 81 hallgató</a:t>
            </a:r>
            <a:endParaRPr lang="hu-HU" dirty="0"/>
          </a:p>
          <a:p>
            <a:endParaRPr lang="hu-HU" dirty="0" smtClean="0"/>
          </a:p>
        </p:txBody>
      </p:sp>
      <p:sp>
        <p:nvSpPr>
          <p:cNvPr id="16389" name="Dia számának hely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4B4C3B-EDF1-4E5F-9EBD-C20F61114C40}" type="slidenum">
              <a:rPr lang="hu-HU" smtClean="0"/>
              <a:pPr/>
              <a:t>4</a:t>
            </a:fld>
            <a:endParaRPr lang="hu-HU" smtClean="0"/>
          </a:p>
        </p:txBody>
      </p:sp>
      <p:sp>
        <p:nvSpPr>
          <p:cNvPr id="7" name="Dátum helye 3"/>
          <p:cNvSpPr>
            <a:spLocks noGrp="1"/>
          </p:cNvSpPr>
          <p:nvPr>
            <p:ph type="dt" sz="half" idx="10"/>
          </p:nvPr>
        </p:nvSpPr>
        <p:spPr>
          <a:xfrm>
            <a:off x="34925" y="6562725"/>
            <a:ext cx="2684463" cy="295275"/>
          </a:xfrm>
        </p:spPr>
        <p:txBody>
          <a:bodyPr/>
          <a:lstStyle/>
          <a:p>
            <a:r>
              <a:rPr lang="hu-HU" dirty="0"/>
              <a:t>VIHIAL00 </a:t>
            </a:r>
            <a:r>
              <a:rPr lang="hu-HU" dirty="0" smtClean="0"/>
              <a:t>–Témalaboratórium tájékoztató</a:t>
            </a:r>
            <a:endParaRPr lang="hu-HU" dirty="0"/>
          </a:p>
        </p:txBody>
      </p:sp>
      <p:sp>
        <p:nvSpPr>
          <p:cNvPr id="8" name="Élőláb helye 5"/>
          <p:cNvSpPr>
            <a:spLocks noGrp="1"/>
          </p:cNvSpPr>
          <p:nvPr>
            <p:ph type="ftr" sz="quarter" idx="12"/>
          </p:nvPr>
        </p:nvSpPr>
        <p:spPr>
          <a:xfrm>
            <a:off x="2974769" y="6567488"/>
            <a:ext cx="3194462" cy="290512"/>
          </a:xfrm>
        </p:spPr>
        <p:txBody>
          <a:bodyPr/>
          <a:lstStyle/>
          <a:p>
            <a:r>
              <a:rPr lang="hu-HU" dirty="0" smtClean="0"/>
              <a:t>Schulcz Róbert - BME Hálózati Rendszerek és Szolgáltatások Tanszék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451624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hu-HU" dirty="0"/>
              <a:t>VIHIAL00 –Témalaboratórium tájékoztató</a:t>
            </a:r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6CBE7E8-1E68-473B-B50A-C5A618FD44EB}" type="slidenum">
              <a:rPr lang="hu-HU" smtClean="0"/>
              <a:pPr>
                <a:defRPr/>
              </a:pPr>
              <a:t>5</a:t>
            </a:fld>
            <a:endParaRPr lang="hu-HU" dirty="0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hu-HU" dirty="0"/>
              <a:t>Schulcz Róbert - BME Hálózati Rendszerek és Szolgáltatások Tanszék</a:t>
            </a: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2101024" y="5022923"/>
            <a:ext cx="5018088" cy="120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/>
          <a:lstStyle>
            <a:lvl1pPr marL="0" indent="0" algn="ctr">
              <a:buFont typeface="Wingdings" pitchFamily="2" charset="2"/>
              <a:buNone/>
              <a:defRPr i="1">
                <a:solidFill>
                  <a:srgbClr val="4C4C4C"/>
                </a:solidFill>
              </a:defRPr>
            </a:lvl1pPr>
          </a:lstStyle>
          <a:p>
            <a:pPr algn="r" eaLnBrk="0" hangingPunct="0">
              <a:spcBef>
                <a:spcPct val="20000"/>
              </a:spcBef>
              <a:buClr>
                <a:schemeClr val="tx1"/>
              </a:buClr>
              <a:defRPr/>
            </a:pPr>
            <a:r>
              <a:rPr lang="hu-HU" i="0" kern="0" dirty="0"/>
              <a:t>Schulcz Róbert</a:t>
            </a:r>
          </a:p>
          <a:p>
            <a:pPr algn="r" eaLnBrk="0" hangingPunct="0">
              <a:spcBef>
                <a:spcPct val="20000"/>
              </a:spcBef>
              <a:buClr>
                <a:schemeClr val="tx1"/>
              </a:buClr>
              <a:defRPr/>
            </a:pPr>
            <a:r>
              <a:rPr lang="hu-HU" i="0" kern="0" dirty="0"/>
              <a:t>Tudományos segédmunkatárs</a:t>
            </a:r>
          </a:p>
          <a:p>
            <a:pPr algn="r" eaLnBrk="0" hangingPunct="0">
              <a:spcBef>
                <a:spcPct val="20000"/>
              </a:spcBef>
              <a:buClr>
                <a:schemeClr val="tx1"/>
              </a:buClr>
              <a:defRPr/>
            </a:pPr>
            <a:r>
              <a:rPr lang="hu-HU" i="0" kern="0" dirty="0"/>
              <a:t>BME Hálózati Rendszerek és Szolgáltatások Tanszék</a:t>
            </a:r>
          </a:p>
          <a:p>
            <a:pPr algn="r" eaLnBrk="0" hangingPunct="0">
              <a:spcBef>
                <a:spcPct val="20000"/>
              </a:spcBef>
              <a:buClr>
                <a:schemeClr val="tx1"/>
              </a:buClr>
              <a:defRPr/>
            </a:pPr>
            <a:r>
              <a:rPr lang="hu-HU" i="0" kern="0" dirty="0" smtClean="0"/>
              <a:t>schulcz.robert@vik.bme.hu</a:t>
            </a:r>
            <a:endParaRPr lang="hu-HU" i="0" kern="0" dirty="0"/>
          </a:p>
        </p:txBody>
      </p:sp>
      <p:sp>
        <p:nvSpPr>
          <p:cNvPr id="8" name="Szövegdoboz 8"/>
          <p:cNvSpPr txBox="1">
            <a:spLocks noChangeArrowheads="1"/>
          </p:cNvSpPr>
          <p:nvPr/>
        </p:nvSpPr>
        <p:spPr bwMode="auto">
          <a:xfrm>
            <a:off x="7271512" y="5067373"/>
            <a:ext cx="876300" cy="11461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hu-HU" sz="3200" b="1" dirty="0" smtClean="0">
                <a:sym typeface="Wingdings" pitchFamily="2" charset="2"/>
              </a:rPr>
              <a:t></a:t>
            </a:r>
            <a:endParaRPr lang="hu-HU" b="1" dirty="0"/>
          </a:p>
        </p:txBody>
      </p:sp>
      <p:pic>
        <p:nvPicPr>
          <p:cNvPr id="3" name="Kép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19823" y="906970"/>
            <a:ext cx="2779678" cy="2749949"/>
          </a:xfrm>
          <a:prstGeom prst="rect">
            <a:avLst/>
          </a:prstGeom>
        </p:spPr>
      </p:pic>
      <p:sp>
        <p:nvSpPr>
          <p:cNvPr id="10" name="Téglalap 9"/>
          <p:cNvSpPr/>
          <p:nvPr/>
        </p:nvSpPr>
        <p:spPr>
          <a:xfrm>
            <a:off x="907907" y="2281944"/>
            <a:ext cx="558273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sz="2400" u="sng" dirty="0">
                <a:solidFill>
                  <a:srgbClr val="002060"/>
                </a:solidFill>
              </a:rPr>
              <a:t>https://www.hit.bme.hu/page/temalabor</a:t>
            </a:r>
          </a:p>
        </p:txBody>
      </p:sp>
      <p:pic>
        <p:nvPicPr>
          <p:cNvPr id="11" name="Kép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1512" y="5055401"/>
            <a:ext cx="876300" cy="117011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IT_ppt-sablon_Office_2007_es_ujabbhoz_v2">
  <a:themeElements>
    <a:clrScheme name="HIT sablon">
      <a:dk1>
        <a:srgbClr val="000000"/>
      </a:dk1>
      <a:lt1>
        <a:srgbClr val="FFFFFF"/>
      </a:lt1>
      <a:dk2>
        <a:srgbClr val="EA0000"/>
      </a:dk2>
      <a:lt2>
        <a:srgbClr val="AA0000"/>
      </a:lt2>
      <a:accent1>
        <a:srgbClr val="EA0000"/>
      </a:accent1>
      <a:accent2>
        <a:srgbClr val="AA0000"/>
      </a:accent2>
      <a:accent3>
        <a:srgbClr val="33CC33"/>
      </a:accent3>
      <a:accent4>
        <a:srgbClr val="0042C7"/>
      </a:accent4>
      <a:accent5>
        <a:srgbClr val="AA0000"/>
      </a:accent5>
      <a:accent6>
        <a:srgbClr val="EA0000"/>
      </a:accent6>
      <a:hlink>
        <a:srgbClr val="002060"/>
      </a:hlink>
      <a:folHlink>
        <a:srgbClr val="002060"/>
      </a:folHlink>
    </a:clrScheme>
    <a:fontScheme name="Alapértelmezett terv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Alapértelmezett terv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lapértelmezett terv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lapértelmezett terv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lapértelmezett terv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lapértelmezett terv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lapértelmezett terv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lapértelmezett terv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é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é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HIT_ppt-sablon_Office_2007_es_ujabbhoz_v3</Template>
  <TotalTime>6009</TotalTime>
  <Words>396</Words>
  <Application>Microsoft Office PowerPoint</Application>
  <PresentationFormat>Diavetítés a képernyőre (4:3 oldalarány)</PresentationFormat>
  <Paragraphs>73</Paragraphs>
  <Slides>5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3</vt:i4>
      </vt:variant>
      <vt:variant>
        <vt:lpstr>Téma</vt:lpstr>
      </vt:variant>
      <vt:variant>
        <vt:i4>1</vt:i4>
      </vt:variant>
      <vt:variant>
        <vt:lpstr>Diacímek</vt:lpstr>
      </vt:variant>
      <vt:variant>
        <vt:i4>5</vt:i4>
      </vt:variant>
    </vt:vector>
  </HeadingPairs>
  <TitlesOfParts>
    <vt:vector size="9" baseType="lpstr">
      <vt:lpstr>Arial</vt:lpstr>
      <vt:lpstr>Symbol</vt:lpstr>
      <vt:lpstr>Wingdings</vt:lpstr>
      <vt:lpstr>HIT_ppt-sablon_Office_2007_es_ujabbhoz_v2</vt:lpstr>
      <vt:lpstr>VIHIAL00 – Témalaboratórium</vt:lpstr>
      <vt:lpstr>Követelmények</vt:lpstr>
      <vt:lpstr>Műhelyek</vt:lpstr>
      <vt:lpstr>Besorolás és limitek</vt:lpstr>
      <vt:lpstr>PowerPoint-bemutató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VIHIAL00 -Témalaboratórium</dc:title>
  <dc:creator>Schulcz Róbert</dc:creator>
  <dc:description>prezentáció sablon</dc:description>
  <cp:lastModifiedBy>Róbert Schulcz</cp:lastModifiedBy>
  <cp:revision>60</cp:revision>
  <dcterms:created xsi:type="dcterms:W3CDTF">2017-09-04T11:25:15Z</dcterms:created>
  <dcterms:modified xsi:type="dcterms:W3CDTF">2022-09-08T07:33:46Z</dcterms:modified>
</cp:coreProperties>
</file>