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2" r:id="rId2"/>
    <p:sldId id="315" r:id="rId3"/>
    <p:sldId id="305" r:id="rId4"/>
    <p:sldId id="307" r:id="rId5"/>
    <p:sldId id="312" r:id="rId6"/>
    <p:sldId id="313" r:id="rId7"/>
    <p:sldId id="316" r:id="rId8"/>
    <p:sldId id="319" r:id="rId9"/>
    <p:sldId id="320" r:id="rId10"/>
    <p:sldId id="321" r:id="rId11"/>
    <p:sldId id="308" r:id="rId12"/>
  </p:sldIdLst>
  <p:sldSz cx="9144000" cy="6858000" type="screen4x3"/>
  <p:notesSz cx="6858000" cy="9144000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E83"/>
    <a:srgbClr val="FFFFFF"/>
    <a:srgbClr val="AA0000"/>
    <a:srgbClr val="E63700"/>
    <a:srgbClr val="D4D4D4"/>
    <a:srgbClr val="45658A"/>
    <a:srgbClr val="172C4F"/>
    <a:srgbClr val="960000"/>
    <a:srgbClr val="E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6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180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42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42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8417015-06C9-4494-BF31-9167DD82A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28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1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21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7EFE144-0F6A-4A56-BD01-37F979C0EF0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1834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FE144-0F6A-4A56-BD01-37F979C0EF04}" type="slidenum">
              <a:rPr lang="hu-HU" smtClean="0"/>
              <a:pPr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55561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FE144-0F6A-4A56-BD01-37F979C0EF04}" type="slidenum">
              <a:rPr lang="hu-HU" smtClean="0"/>
              <a:pPr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9008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2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8"/>
          <p:cNvSpPr>
            <a:spLocks noChangeArrowheads="1"/>
          </p:cNvSpPr>
          <p:nvPr userDrawn="1"/>
        </p:nvSpPr>
        <p:spPr bwMode="auto">
          <a:xfrm flipH="1">
            <a:off x="2051050" y="0"/>
            <a:ext cx="184150" cy="6862763"/>
          </a:xfrm>
          <a:prstGeom prst="rect">
            <a:avLst/>
          </a:prstGeom>
          <a:solidFill>
            <a:srgbClr val="4C4C4C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5" name="Rectangle 89"/>
          <p:cNvSpPr>
            <a:spLocks noChangeArrowheads="1"/>
          </p:cNvSpPr>
          <p:nvPr userDrawn="1"/>
        </p:nvSpPr>
        <p:spPr bwMode="auto">
          <a:xfrm flipH="1">
            <a:off x="2051050" y="0"/>
            <a:ext cx="184150" cy="6862763"/>
          </a:xfrm>
          <a:prstGeom prst="rect">
            <a:avLst/>
          </a:prstGeom>
          <a:solidFill>
            <a:srgbClr val="AA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9" name="Rectangle 90"/>
          <p:cNvSpPr>
            <a:spLocks noChangeArrowheads="1"/>
          </p:cNvSpPr>
          <p:nvPr userDrawn="1"/>
        </p:nvSpPr>
        <p:spPr bwMode="auto">
          <a:xfrm flipH="1">
            <a:off x="2051050" y="4763"/>
            <a:ext cx="184150" cy="68580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0" y="866775"/>
            <a:ext cx="914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11" name="Line 9"/>
          <p:cNvSpPr>
            <a:spLocks noChangeShapeType="1"/>
          </p:cNvSpPr>
          <p:nvPr userDrawn="1"/>
        </p:nvSpPr>
        <p:spPr bwMode="auto">
          <a:xfrm>
            <a:off x="0" y="2543175"/>
            <a:ext cx="914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34" name="Szövegdoboz 33"/>
          <p:cNvSpPr txBox="1"/>
          <p:nvPr userDrawn="1"/>
        </p:nvSpPr>
        <p:spPr>
          <a:xfrm>
            <a:off x="0" y="6262688"/>
            <a:ext cx="1938338" cy="5953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>
              <a:defRPr/>
            </a:pPr>
            <a:fld id="{37FC4F7E-35EC-4FC7-8FA3-17536175D1CD}" type="datetime4">
              <a:rPr lang="hu-HU" sz="1400">
                <a:solidFill>
                  <a:schemeClr val="bg1"/>
                </a:solidFill>
              </a:rPr>
              <a:pPr algn="r">
                <a:defRPr/>
              </a:pPr>
              <a:t>2022. szeptember 8.</a:t>
            </a:fld>
            <a:r>
              <a:rPr lang="hu-HU" sz="1400" dirty="0">
                <a:solidFill>
                  <a:schemeClr val="bg1"/>
                </a:solidFill>
              </a:rPr>
              <a:t>,</a:t>
            </a:r>
          </a:p>
          <a:p>
            <a:pPr algn="r">
              <a:defRPr/>
            </a:pPr>
            <a:r>
              <a:rPr lang="hu-HU" sz="1400" dirty="0">
                <a:solidFill>
                  <a:schemeClr val="bg1"/>
                </a:solidFill>
              </a:rPr>
              <a:t>Budapest</a:t>
            </a:r>
          </a:p>
          <a:p>
            <a:pPr algn="r">
              <a:defRPr/>
            </a:pPr>
            <a:endParaRPr lang="hu-HU" sz="1400" dirty="0">
              <a:solidFill>
                <a:schemeClr val="bg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3300" y="4201900"/>
            <a:ext cx="6870700" cy="880739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i="1" baseline="0">
                <a:solidFill>
                  <a:srgbClr val="4C4C4C"/>
                </a:solidFill>
              </a:defRPr>
            </a:lvl1pPr>
          </a:lstStyle>
          <a:p>
            <a:r>
              <a:rPr lang="hu-HU" smtClean="0"/>
              <a:t>Kattintson ide az alcím mintájának szerkesztéséhez</a:t>
            </a:r>
            <a:endParaRPr lang="hu-HU" dirty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8538" y="2816588"/>
            <a:ext cx="6875462" cy="1181100"/>
          </a:xfrm>
        </p:spPr>
        <p:txBody>
          <a:bodyPr/>
          <a:lstStyle>
            <a:lvl1pPr algn="ctr">
              <a:defRPr cap="small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hu-HU" dirty="0"/>
          </a:p>
        </p:txBody>
      </p:sp>
      <p:pic>
        <p:nvPicPr>
          <p:cNvPr id="35" name="Kép 34" descr="muegyetem"/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0069" y="0"/>
            <a:ext cx="19335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780" y="808943"/>
            <a:ext cx="4375732" cy="173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ró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zövegdoboz 7"/>
          <p:cNvSpPr txBox="1"/>
          <p:nvPr userDrawn="1"/>
        </p:nvSpPr>
        <p:spPr>
          <a:xfrm>
            <a:off x="5035296" y="-219456"/>
            <a:ext cx="346252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4400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hu-HU" sz="34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93EA3B-B5C4-42CD-BE31-5CF3E64B84E1}" type="slidenum">
              <a:rPr lang="hu-HU" smtClean="0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  <p:sp>
        <p:nvSpPr>
          <p:cNvPr id="6" name="Szövegdoboz 5"/>
          <p:cNvSpPr txBox="1"/>
          <p:nvPr userDrawn="1"/>
        </p:nvSpPr>
        <p:spPr>
          <a:xfrm>
            <a:off x="700644" y="1436914"/>
            <a:ext cx="3099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 smtClean="0">
                <a:latin typeface="+mj-lt"/>
              </a:rPr>
              <a:t>Kérdések?</a:t>
            </a:r>
            <a:endParaRPr lang="hu-HU" sz="4000" dirty="0">
              <a:latin typeface="+mj-lt"/>
            </a:endParaRPr>
          </a:p>
        </p:txBody>
      </p:sp>
      <p:sp>
        <p:nvSpPr>
          <p:cNvPr id="7" name="Szövegdoboz 6"/>
          <p:cNvSpPr txBox="1"/>
          <p:nvPr userDrawn="1"/>
        </p:nvSpPr>
        <p:spPr>
          <a:xfrm>
            <a:off x="722098" y="2808990"/>
            <a:ext cx="7008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cap="small" baseline="0" dirty="0" smtClean="0">
                <a:solidFill>
                  <a:schemeClr val="tx2"/>
                </a:solidFill>
                <a:latin typeface="+mj-lt"/>
              </a:rPr>
              <a:t>Köszönöm a figyelmet!</a:t>
            </a:r>
            <a:endParaRPr lang="hu-HU" sz="4000" b="1" cap="small" baseline="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112" y="3779814"/>
            <a:ext cx="3434837" cy="127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1BCB9-1EA8-4558-981F-673F5A9C514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2"/>
          </p:nvPr>
        </p:nvSpPr>
        <p:spPr>
          <a:xfrm>
            <a:off x="2974769" y="6567488"/>
            <a:ext cx="3194462" cy="2905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066267" y="95251"/>
            <a:ext cx="5785200" cy="844728"/>
          </a:xfrm>
          <a:prstGeom prst="rect">
            <a:avLst/>
          </a:prstGeom>
        </p:spPr>
        <p:txBody>
          <a:bodyPr anchor="b" anchorCtr="0"/>
          <a:lstStyle>
            <a:lvl1pPr algn="r">
              <a:defRPr sz="2600" b="1" cap="all" baseline="0">
                <a:solidFill>
                  <a:srgbClr val="871829"/>
                </a:solidFill>
              </a:defRPr>
            </a:lvl1pPr>
          </a:lstStyle>
          <a:p>
            <a:r>
              <a:rPr lang="hu-HU" noProof="0" dirty="0"/>
              <a:t>A FÓLIA CÍME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8581836" cy="513470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hu-HU" noProof="0" dirty="0"/>
              <a:t>Edit Master text </a:t>
            </a:r>
            <a:r>
              <a:rPr lang="hu-HU" noProof="0" dirty="0" err="1"/>
              <a:t>styles</a:t>
            </a:r>
            <a:endParaRPr lang="hu-HU" noProof="0" dirty="0"/>
          </a:p>
          <a:p>
            <a:pPr lvl="1"/>
            <a:r>
              <a:rPr lang="hu-HU" noProof="0" dirty="0" err="1"/>
              <a:t>Second</a:t>
            </a:r>
            <a:r>
              <a:rPr lang="hu-HU" noProof="0" dirty="0"/>
              <a:t> </a:t>
            </a:r>
            <a:r>
              <a:rPr lang="hu-HU" noProof="0" dirty="0" err="1"/>
              <a:t>level</a:t>
            </a:r>
            <a:endParaRPr lang="hu-HU" noProof="0" dirty="0"/>
          </a:p>
          <a:p>
            <a:pPr lvl="2"/>
            <a:r>
              <a:rPr lang="hu-HU" noProof="0" dirty="0" err="1"/>
              <a:t>Third</a:t>
            </a:r>
            <a:r>
              <a:rPr lang="hu-HU" noProof="0" dirty="0"/>
              <a:t> </a:t>
            </a:r>
            <a:r>
              <a:rPr lang="hu-HU" noProof="0" dirty="0" err="1"/>
              <a:t>level</a:t>
            </a:r>
            <a:endParaRPr lang="hu-HU" noProof="0" dirty="0"/>
          </a:p>
          <a:p>
            <a:pPr lvl="3"/>
            <a:r>
              <a:rPr lang="hu-HU" noProof="0" dirty="0" err="1"/>
              <a:t>Fourth</a:t>
            </a:r>
            <a:r>
              <a:rPr lang="hu-HU" noProof="0" dirty="0"/>
              <a:t> </a:t>
            </a:r>
            <a:r>
              <a:rPr lang="hu-HU" noProof="0" dirty="0" err="1"/>
              <a:t>level</a:t>
            </a:r>
            <a:endParaRPr lang="hu-HU" noProof="0" dirty="0"/>
          </a:p>
          <a:p>
            <a:pPr lvl="4"/>
            <a:r>
              <a:rPr lang="hu-HU" noProof="0" dirty="0" err="1"/>
              <a:t>Fifth</a:t>
            </a:r>
            <a:r>
              <a:rPr lang="hu-HU" noProof="0" dirty="0"/>
              <a:t> </a:t>
            </a:r>
            <a:r>
              <a:rPr lang="hu-HU" noProof="0" dirty="0" err="1"/>
              <a:t>level</a:t>
            </a:r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121487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BE7E8-1E68-473B-B50A-C5A618FD44EB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709DC-CF32-43A5-B23D-AC096CB3964F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4000" b="1" cap="small" baseline="0"/>
            </a:lvl1pPr>
          </a:lstStyle>
          <a:p>
            <a:r>
              <a:rPr lang="hu-HU" dirty="0" smtClean="0"/>
              <a:t>Elválasztó dia címe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dirty="0" smtClean="0"/>
              <a:t>Elválasztó dia (szakaszok elhatárolására) alcíme</a:t>
            </a:r>
          </a:p>
          <a:p>
            <a:pPr lvl="0"/>
            <a:r>
              <a:rPr lang="hu-HU" dirty="0" smtClean="0"/>
              <a:t>(efölé tehető valamilyen kép)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23E1-A9B7-4755-8638-4A870D3F731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20634" y="1069200"/>
            <a:ext cx="4175166" cy="53676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199" y="1069200"/>
            <a:ext cx="4163291" cy="536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0A29E-A460-4F58-AE5D-8D1139A2DF9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20400" y="1048238"/>
            <a:ext cx="421238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320400" y="1687999"/>
            <a:ext cx="4212380" cy="47365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7600" y="1048238"/>
            <a:ext cx="41902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7600" y="1687999"/>
            <a:ext cx="4190217" cy="47365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EDBCA-A032-4691-83DF-D4F74510F53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116014" y="76200"/>
            <a:ext cx="7992000" cy="7921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10" name="Élőláb helye 4"/>
          <p:cNvSpPr>
            <a:spLocks noGrp="1"/>
          </p:cNvSpPr>
          <p:nvPr>
            <p:ph type="ftr" sz="quarter" idx="12"/>
          </p:nvPr>
        </p:nvSpPr>
        <p:spPr>
          <a:xfrm>
            <a:off x="2974769" y="6567488"/>
            <a:ext cx="3194462" cy="2905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886E4-265E-41C3-8A06-6FA5678022F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2"/>
          </p:nvPr>
        </p:nvSpPr>
        <p:spPr>
          <a:xfrm>
            <a:off x="2974769" y="6567488"/>
            <a:ext cx="3194462" cy="2905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 és szöveg a tartalom fel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93EA3B-B5C4-42CD-BE31-5CF3E64B84E1}" type="slidenum">
              <a:rPr lang="hu-HU" smtClean="0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  <p:sp>
        <p:nvSpPr>
          <p:cNvPr id="7" name="Szöveg helye 2"/>
          <p:cNvSpPr>
            <a:spLocks noGrp="1"/>
          </p:cNvSpPr>
          <p:nvPr>
            <p:ph type="body" sz="half" idx="1"/>
          </p:nvPr>
        </p:nvSpPr>
        <p:spPr>
          <a:xfrm>
            <a:off x="320399" y="1047599"/>
            <a:ext cx="8596800" cy="2628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  <p:sp>
        <p:nvSpPr>
          <p:cNvPr id="8" name="Tartalom helye 3"/>
          <p:cNvSpPr>
            <a:spLocks noGrp="1"/>
          </p:cNvSpPr>
          <p:nvPr>
            <p:ph sz="half" idx="2"/>
          </p:nvPr>
        </p:nvSpPr>
        <p:spPr>
          <a:xfrm>
            <a:off x="320400" y="3819524"/>
            <a:ext cx="8596800" cy="2628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 és tartalom a szöveg fel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93EA3B-B5C4-42CD-BE31-5CF3E64B84E1}" type="slidenum">
              <a:rPr lang="hu-HU" smtClean="0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  <p:sp>
        <p:nvSpPr>
          <p:cNvPr id="6" name="Tartalom helye 2"/>
          <p:cNvSpPr>
            <a:spLocks noGrp="1"/>
          </p:cNvSpPr>
          <p:nvPr>
            <p:ph sz="half" idx="1"/>
          </p:nvPr>
        </p:nvSpPr>
        <p:spPr>
          <a:xfrm>
            <a:off x="320399" y="1047600"/>
            <a:ext cx="8596800" cy="2628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  <p:sp>
        <p:nvSpPr>
          <p:cNvPr id="7" name="Szöveg helye 3"/>
          <p:cNvSpPr>
            <a:spLocks noGrp="1"/>
          </p:cNvSpPr>
          <p:nvPr>
            <p:ph type="body" sz="half" idx="2"/>
          </p:nvPr>
        </p:nvSpPr>
        <p:spPr>
          <a:xfrm>
            <a:off x="320400" y="3819600"/>
            <a:ext cx="8596800" cy="2628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6570663"/>
            <a:ext cx="9144000" cy="28733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570663"/>
            <a:ext cx="9144000" cy="142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4" y="76200"/>
            <a:ext cx="7992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u-HU" smtClean="0"/>
              <a:t>Cím szerkesztése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0675" y="1068388"/>
            <a:ext cx="8597900" cy="536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62725"/>
            <a:ext cx="2684463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6800" rIns="91440" bIns="46800" numCol="1" anchor="ctr" anchorCtr="0" compatLnSpc="1">
            <a:prstTxWarp prst="textNoShape">
              <a:avLst/>
            </a:prstTxWarp>
            <a:normAutofit/>
          </a:bodyPr>
          <a:lstStyle>
            <a:lvl1pPr>
              <a:lnSpc>
                <a:spcPct val="100000"/>
              </a:lnSpc>
              <a:defRPr sz="95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5025" y="6567488"/>
            <a:ext cx="6540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C93EA3B-B5C4-42CD-BE31-5CF3E64B84E1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0" y="808038"/>
            <a:ext cx="8542338" cy="0"/>
          </a:xfrm>
          <a:prstGeom prst="line">
            <a:avLst/>
          </a:prstGeom>
          <a:noFill/>
          <a:ln w="19050">
            <a:solidFill>
              <a:srgbClr val="D4D4D4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31" name="Élőláb helye 4"/>
          <p:cNvSpPr>
            <a:spLocks noGrp="1"/>
          </p:cNvSpPr>
          <p:nvPr>
            <p:ph type="ftr" sz="quarter" idx="3"/>
          </p:nvPr>
        </p:nvSpPr>
        <p:spPr>
          <a:xfrm>
            <a:off x="2974769" y="6567488"/>
            <a:ext cx="3194462" cy="29051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>
              <a:defRPr lang="hu-HU" sz="950" b="1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hu-HU" dirty="0" smtClean="0"/>
              <a:t>©  Előadó Neve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hu-HU" dirty="0" smtClean="0"/>
              <a:t>Hálózati Rendszerek és Szolgáltatások Tanszék</a:t>
            </a:r>
            <a:endParaRPr lang="hu-HU" dirty="0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25" y="169332"/>
            <a:ext cx="862542" cy="6180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7" r:id="rId2"/>
    <p:sldLayoutId id="2147483744" r:id="rId3"/>
    <p:sldLayoutId id="2147483748" r:id="rId4"/>
    <p:sldLayoutId id="2147483749" r:id="rId5"/>
    <p:sldLayoutId id="2147483750" r:id="rId6"/>
    <p:sldLayoutId id="2147483751" r:id="rId7"/>
    <p:sldLayoutId id="2147483753" r:id="rId8"/>
    <p:sldLayoutId id="2147483754" r:id="rId9"/>
    <p:sldLayoutId id="2147483757" r:id="rId10"/>
    <p:sldLayoutId id="2147483752" r:id="rId11"/>
    <p:sldLayoutId id="2147483758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EA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EA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EA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EA00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•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4C4C4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4C4C4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4C4C4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4C4C4C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udvary@hit.bme.hu" TargetMode="Externa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godorgy@hit.bme.hu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mailto:szabos@hit.bme.h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hyperlink" Target="mailto:udvary@hit.bme.hu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lcím 4"/>
          <p:cNvSpPr>
            <a:spLocks noGrp="1"/>
          </p:cNvSpPr>
          <p:nvPr>
            <p:ph type="subTitle" idx="1"/>
          </p:nvPr>
        </p:nvSpPr>
        <p:spPr>
          <a:xfrm>
            <a:off x="2273300" y="4202113"/>
            <a:ext cx="6870700" cy="881062"/>
          </a:xfrm>
        </p:spPr>
        <p:txBody>
          <a:bodyPr>
            <a:normAutofit/>
          </a:bodyPr>
          <a:lstStyle/>
          <a:p>
            <a:r>
              <a:rPr lang="hu-HU" dirty="0" smtClean="0"/>
              <a:t>Tájékoztató, 2021.09.09.</a:t>
            </a:r>
          </a:p>
          <a:p>
            <a:endParaRPr lang="hu-HU" dirty="0" smtClean="0"/>
          </a:p>
        </p:txBody>
      </p:sp>
      <p:sp>
        <p:nvSpPr>
          <p:cNvPr id="4" name="Cím 3"/>
          <p:cNvSpPr>
            <a:spLocks noGrp="1"/>
          </p:cNvSpPr>
          <p:nvPr>
            <p:ph type="ctrTitle"/>
          </p:nvPr>
        </p:nvSpPr>
        <p:spPr>
          <a:xfrm>
            <a:off x="2268538" y="2816225"/>
            <a:ext cx="6875462" cy="1181100"/>
          </a:xfrm>
        </p:spPr>
        <p:txBody>
          <a:bodyPr/>
          <a:lstStyle/>
          <a:p>
            <a:pPr>
              <a:defRPr/>
            </a:pPr>
            <a:r>
              <a:rPr lang="hu-HU" dirty="0" smtClean="0">
                <a:solidFill>
                  <a:srgbClr val="154E83"/>
                </a:solidFill>
              </a:rPr>
              <a:t>VIHIAL00/02 – </a:t>
            </a:r>
            <a:r>
              <a:rPr lang="hu-HU" dirty="0" err="1" smtClean="0">
                <a:solidFill>
                  <a:srgbClr val="154E83"/>
                </a:solidFill>
              </a:rPr>
              <a:t>IoT</a:t>
            </a:r>
            <a:r>
              <a:rPr lang="hu-HU" dirty="0" smtClean="0">
                <a:solidFill>
                  <a:srgbClr val="154E83"/>
                </a:solidFill>
              </a:rPr>
              <a:t> témák</a:t>
            </a:r>
            <a:endParaRPr lang="hu-HU" dirty="0">
              <a:solidFill>
                <a:srgbClr val="154E83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73300" y="5287963"/>
            <a:ext cx="501808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>
            <a:lvl1pPr marL="0" indent="0" algn="ctr">
              <a:buFont typeface="Wingdings" pitchFamily="2" charset="2"/>
              <a:buNone/>
              <a:defRPr i="1">
                <a:solidFill>
                  <a:srgbClr val="4C4C4C"/>
                </a:solidFill>
              </a:defRPr>
            </a:lvl1pPr>
          </a:lstStyle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i="0" kern="0" dirty="0" smtClean="0">
                <a:latin typeface="+mn-lt"/>
              </a:rPr>
              <a:t>Schulcz Róbert</a:t>
            </a: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sz="1600" i="0" kern="0" dirty="0" smtClean="0">
                <a:latin typeface="+mn-lt"/>
              </a:rPr>
              <a:t>Tudományos segédmunkatárs</a:t>
            </a: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sz="1600" i="0" kern="0" dirty="0" smtClean="0">
                <a:latin typeface="+mn-lt"/>
              </a:rPr>
              <a:t>BME </a:t>
            </a:r>
            <a:r>
              <a:rPr lang="hu-HU" sz="1600" i="0" kern="0" dirty="0">
                <a:latin typeface="+mn-lt"/>
              </a:rPr>
              <a:t>Hálózati Rendszerek és Szolgáltatások Tanszék</a:t>
            </a:r>
            <a:endParaRPr lang="hu-HU" sz="1600" i="0" kern="0" dirty="0" smtClean="0">
              <a:latin typeface="+mn-lt"/>
            </a:endParaRP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sz="1600" i="0" kern="0" dirty="0" smtClean="0">
                <a:latin typeface="+mn-lt"/>
              </a:rPr>
              <a:t>schulcz.robert@vik.bme.hu</a:t>
            </a:r>
          </a:p>
        </p:txBody>
      </p:sp>
      <p:sp>
        <p:nvSpPr>
          <p:cNvPr id="14341" name="Szövegdoboz 8"/>
          <p:cNvSpPr txBox="1">
            <a:spLocks noChangeArrowheads="1"/>
          </p:cNvSpPr>
          <p:nvPr/>
        </p:nvSpPr>
        <p:spPr bwMode="auto">
          <a:xfrm>
            <a:off x="7443788" y="5332413"/>
            <a:ext cx="876300" cy="1146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u-HU" sz="3200" b="1" dirty="0" smtClean="0">
                <a:sym typeface="Wingdings" pitchFamily="2" charset="2"/>
              </a:rPr>
              <a:t></a:t>
            </a:r>
            <a:endParaRPr lang="hu-HU" b="1" dirty="0"/>
          </a:p>
        </p:txBody>
      </p:sp>
      <p:pic>
        <p:nvPicPr>
          <p:cNvPr id="7" name="Kép 6" descr="muegyetem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0069" y="0"/>
            <a:ext cx="19335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3788" y="5332413"/>
            <a:ext cx="876300" cy="117011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537" y="658652"/>
            <a:ext cx="6882483" cy="2319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>
            <a:extLst>
              <a:ext uri="{FF2B5EF4-FFF2-40B4-BE49-F238E27FC236}">
                <a16:creationId xmlns:a16="http://schemas.microsoft.com/office/drawing/2014/main" id="{E55A2EAA-9EAB-81AA-60A8-F84296054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206" y="3872245"/>
            <a:ext cx="238125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:a16="http://schemas.microsoft.com/office/drawing/2014/main" id="{4E69A07D-A3C1-22AD-D9CD-200497CA3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5565"/>
            <a:ext cx="5157653" cy="844728"/>
          </a:xfrm>
        </p:spPr>
        <p:txBody>
          <a:bodyPr/>
          <a:lstStyle/>
          <a:p>
            <a:r>
              <a:rPr lang="hu-HU" dirty="0" smtClean="0"/>
              <a:t>8. Optikai </a:t>
            </a:r>
            <a:r>
              <a:rPr lang="hu-HU" dirty="0"/>
              <a:t>méréstechnika</a:t>
            </a:r>
            <a:endParaRPr lang="en-GB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B91AAF7-C63B-58AE-47F5-A8A8B99E71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86" y="1468596"/>
            <a:ext cx="8581836" cy="2728335"/>
          </a:xfrm>
        </p:spPr>
        <p:txBody>
          <a:bodyPr>
            <a:normAutofit fontScale="92500" lnSpcReduction="20000"/>
          </a:bodyPr>
          <a:lstStyle/>
          <a:p>
            <a:r>
              <a:rPr lang="hu-HU" dirty="0">
                <a:solidFill>
                  <a:schemeClr val="tx1"/>
                </a:solidFill>
              </a:rPr>
              <a:t>Cél: széles közben alkalmazott, de </a:t>
            </a:r>
            <a:r>
              <a:rPr lang="hu-HU" dirty="0" err="1">
                <a:solidFill>
                  <a:schemeClr val="tx1"/>
                </a:solidFill>
              </a:rPr>
              <a:t>BSc</a:t>
            </a:r>
            <a:r>
              <a:rPr lang="hu-HU" dirty="0">
                <a:solidFill>
                  <a:schemeClr val="tx1"/>
                </a:solidFill>
              </a:rPr>
              <a:t> képzésből kimaradó, optikai távközléssel való megismerkedés</a:t>
            </a:r>
          </a:p>
          <a:p>
            <a:r>
              <a:rPr lang="hu-HU" dirty="0">
                <a:solidFill>
                  <a:schemeClr val="tx1"/>
                </a:solidFill>
              </a:rPr>
              <a:t>Információ továbbítása fény alkalmazásával</a:t>
            </a:r>
          </a:p>
          <a:p>
            <a:r>
              <a:rPr lang="hu-HU" dirty="0">
                <a:solidFill>
                  <a:schemeClr val="tx1"/>
                </a:solidFill>
              </a:rPr>
              <a:t>Feladat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Alapok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Optikai méréstechnika (műszerek, eszközök kezelése)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Önálló mérési feladat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050" name="Picture 2" descr="Optical Spectrum Analyzer (OSA) MS9740B">
            <a:extLst>
              <a:ext uri="{FF2B5EF4-FFF2-40B4-BE49-F238E27FC236}">
                <a16:creationId xmlns:a16="http://schemas.microsoft.com/office/drawing/2014/main" id="{51E726C8-3943-E133-6A7C-B490FFD80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961" y="4759810"/>
            <a:ext cx="2546245" cy="187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D8335D9-142A-07FA-FF06-0949F2E81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224" y="3758971"/>
            <a:ext cx="2607798" cy="260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OA Fiber U Lesson Plan: Fiber Optic Testing Self-Study Program">
            <a:extLst>
              <a:ext uri="{FF2B5EF4-FFF2-40B4-BE49-F238E27FC236}">
                <a16:creationId xmlns:a16="http://schemas.microsoft.com/office/drawing/2014/main" id="{88C36CB2-6BE3-4232-62DE-17DA6B812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3341" y="5315440"/>
            <a:ext cx="1274976" cy="11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ím 1"/>
          <p:cNvSpPr txBox="1">
            <a:spLocks/>
          </p:cNvSpPr>
          <p:nvPr/>
        </p:nvSpPr>
        <p:spPr bwMode="auto">
          <a:xfrm>
            <a:off x="761052" y="-74608"/>
            <a:ext cx="3530291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600" b="1" cap="all" baseline="0">
                <a:solidFill>
                  <a:srgbClr val="87182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9pPr>
          </a:lstStyle>
          <a:p>
            <a:r>
              <a:rPr lang="hu-HU" sz="3600" kern="0" cap="none" dirty="0">
                <a:solidFill>
                  <a:srgbClr val="EA0000"/>
                </a:solidFill>
              </a:rPr>
              <a:t>Várható </a:t>
            </a:r>
            <a:r>
              <a:rPr lang="hu-HU" sz="3600" kern="0" cap="none" dirty="0" smtClean="0">
                <a:solidFill>
                  <a:srgbClr val="EA0000"/>
                </a:solidFill>
              </a:rPr>
              <a:t>témák</a:t>
            </a:r>
            <a:endParaRPr lang="hu-HU" kern="0" dirty="0"/>
          </a:p>
        </p:txBody>
      </p:sp>
      <p:sp>
        <p:nvSpPr>
          <p:cNvPr id="10" name="Téglalap 9"/>
          <p:cNvSpPr/>
          <p:nvPr/>
        </p:nvSpPr>
        <p:spPr>
          <a:xfrm>
            <a:off x="5324226" y="74479"/>
            <a:ext cx="30569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err="1"/>
              <a:t>Gerhátné</a:t>
            </a:r>
            <a:r>
              <a:rPr lang="hu-HU" dirty="0"/>
              <a:t> Dr. </a:t>
            </a:r>
            <a:r>
              <a:rPr lang="hu-HU" dirty="0" err="1"/>
              <a:t>Udvary</a:t>
            </a:r>
            <a:r>
              <a:rPr lang="hu-HU" dirty="0"/>
              <a:t> </a:t>
            </a:r>
            <a:r>
              <a:rPr lang="hu-HU" dirty="0" smtClean="0"/>
              <a:t>Eszter</a:t>
            </a:r>
            <a:br>
              <a:rPr lang="hu-HU" dirty="0" smtClean="0"/>
            </a:br>
            <a:r>
              <a:rPr lang="hu-HU" dirty="0" smtClean="0"/>
              <a:t>docens, I.E.504.</a:t>
            </a:r>
            <a:endParaRPr lang="hu-HU" dirty="0"/>
          </a:p>
          <a:p>
            <a:r>
              <a:rPr lang="hu-HU" dirty="0" smtClean="0">
                <a:hlinkClick r:id="rId6"/>
              </a:rPr>
              <a:t>udvary@hit.bme.hu</a:t>
            </a:r>
            <a:endParaRPr lang="hu-HU" dirty="0" smtClean="0"/>
          </a:p>
        </p:txBody>
      </p:sp>
      <p:pic>
        <p:nvPicPr>
          <p:cNvPr id="11" name="Kép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155" y="59312"/>
            <a:ext cx="790932" cy="105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7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hu-HU" dirty="0"/>
              <a:t>VIHIAL00 –Témalaboratórium tájékoztató</a:t>
            </a: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CBE7E8-1E68-473B-B50A-C5A618FD44EB}" type="slidenum">
              <a:rPr lang="hu-HU" smtClean="0"/>
              <a:pPr>
                <a:defRPr/>
              </a:pPr>
              <a:t>11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hu-HU" dirty="0"/>
              <a:t>Schulcz Róbert - BME Hálózati Rendszerek és Szolgáltatások Tanszék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101024" y="5022923"/>
            <a:ext cx="501808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>
            <a:lvl1pPr marL="0" indent="0" algn="ctr">
              <a:buFont typeface="Wingdings" pitchFamily="2" charset="2"/>
              <a:buNone/>
              <a:defRPr i="1">
                <a:solidFill>
                  <a:srgbClr val="4C4C4C"/>
                </a:solidFill>
              </a:defRPr>
            </a:lvl1pPr>
          </a:lstStyle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i="0" kern="0" dirty="0"/>
              <a:t>Schulcz Róbert</a:t>
            </a: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i="0" kern="0" dirty="0"/>
              <a:t>Tudományos segédmunkatárs</a:t>
            </a: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i="0" kern="0" dirty="0"/>
              <a:t>BME Hálózati Rendszerek és Szolgáltatások Tanszék</a:t>
            </a:r>
          </a:p>
          <a:p>
            <a:pPr algn="r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hu-HU" i="0" kern="0" dirty="0" smtClean="0"/>
              <a:t>schulcz.robert@vik.bme.hu</a:t>
            </a:r>
            <a:endParaRPr lang="hu-HU" i="0" kern="0" dirty="0"/>
          </a:p>
        </p:txBody>
      </p:sp>
      <p:sp>
        <p:nvSpPr>
          <p:cNvPr id="8" name="Szövegdoboz 8"/>
          <p:cNvSpPr txBox="1">
            <a:spLocks noChangeArrowheads="1"/>
          </p:cNvSpPr>
          <p:nvPr/>
        </p:nvSpPr>
        <p:spPr bwMode="auto">
          <a:xfrm>
            <a:off x="7271512" y="5067373"/>
            <a:ext cx="876300" cy="1146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u-HU" sz="3200" b="1" dirty="0" smtClean="0">
                <a:sym typeface="Wingdings" pitchFamily="2" charset="2"/>
              </a:rPr>
              <a:t></a:t>
            </a:r>
            <a:endParaRPr lang="hu-HU" b="1" dirty="0"/>
          </a:p>
        </p:txBody>
      </p:sp>
      <p:sp>
        <p:nvSpPr>
          <p:cNvPr id="10" name="Téglalap 9"/>
          <p:cNvSpPr/>
          <p:nvPr/>
        </p:nvSpPr>
        <p:spPr>
          <a:xfrm>
            <a:off x="717839" y="2280892"/>
            <a:ext cx="58097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400" dirty="0"/>
              <a:t>https://</a:t>
            </a:r>
            <a:r>
              <a:rPr lang="hu-HU" sz="2400" dirty="0" smtClean="0"/>
              <a:t>www.mcl.hu/education/temalabor/</a:t>
            </a:r>
            <a:endParaRPr lang="hu-HU" sz="2400" u="sng" dirty="0">
              <a:solidFill>
                <a:srgbClr val="002060"/>
              </a:solidFill>
            </a:endParaRPr>
          </a:p>
        </p:txBody>
      </p:sp>
      <p:pic>
        <p:nvPicPr>
          <p:cNvPr id="11" name="Kép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1512" y="5055401"/>
            <a:ext cx="876300" cy="1170118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524" y="3556572"/>
            <a:ext cx="4820326" cy="1624829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13" t="10475" r="10713" b="10951"/>
          <a:stretch/>
        </p:blipFill>
        <p:spPr>
          <a:xfrm>
            <a:off x="6536790" y="921858"/>
            <a:ext cx="2245260" cy="224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5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Mi az az </a:t>
            </a:r>
            <a:r>
              <a:rPr lang="hu-HU" dirty="0" err="1" smtClean="0"/>
              <a:t>IoT</a:t>
            </a:r>
            <a:r>
              <a:rPr lang="hu-HU" dirty="0" smtClean="0"/>
              <a:t>?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 smtClean="0"/>
              <a:t>M2M + Internet</a:t>
            </a:r>
          </a:p>
          <a:p>
            <a:pPr marL="0" indent="0">
              <a:buNone/>
            </a:pPr>
            <a:r>
              <a:rPr lang="hu-HU" dirty="0" smtClean="0"/>
              <a:t>+ </a:t>
            </a:r>
            <a:r>
              <a:rPr lang="hu-HU" dirty="0" err="1" smtClean="0"/>
              <a:t>wireless</a:t>
            </a:r>
            <a:r>
              <a:rPr lang="hu-HU" dirty="0" smtClean="0"/>
              <a:t>/mobil + </a:t>
            </a:r>
            <a:r>
              <a:rPr lang="hu-HU" dirty="0" err="1" smtClean="0"/>
              <a:t>low</a:t>
            </a:r>
            <a:r>
              <a:rPr lang="hu-HU" dirty="0" smtClean="0"/>
              <a:t> </a:t>
            </a:r>
            <a:r>
              <a:rPr lang="hu-HU" dirty="0" err="1" smtClean="0"/>
              <a:t>power</a:t>
            </a:r>
            <a:r>
              <a:rPr lang="hu-HU" dirty="0" smtClean="0"/>
              <a:t> + szerver (</a:t>
            </a:r>
            <a:r>
              <a:rPr lang="hu-HU" dirty="0" err="1" smtClean="0"/>
              <a:t>hw&amp;sw</a:t>
            </a:r>
            <a:r>
              <a:rPr lang="hu-HU" dirty="0" smtClean="0"/>
              <a:t>) + DB + UI</a:t>
            </a:r>
            <a:endParaRPr lang="hu-HU" dirty="0"/>
          </a:p>
        </p:txBody>
      </p:sp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dirty="0" err="1" smtClean="0"/>
              <a:t>IoT</a:t>
            </a:r>
            <a:r>
              <a:rPr lang="hu-HU" dirty="0" smtClean="0"/>
              <a:t> témalabor</a:t>
            </a:r>
            <a:endParaRPr lang="hu-HU" dirty="0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631BCB9-1EA8-4558-981F-673F5A9C5148}" type="slidenum">
              <a:rPr lang="hu-HU" smtClean="0"/>
              <a:pPr>
                <a:defRPr/>
              </a:pPr>
              <a:t>2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dirty="0" smtClean="0"/>
              <a:t>©  Schulcz Róbert</a:t>
            </a:r>
            <a:br>
              <a:rPr lang="hu-HU" dirty="0" smtClean="0"/>
            </a:br>
            <a:r>
              <a:rPr lang="hu-HU" dirty="0" smtClean="0"/>
              <a:t>BME</a:t>
            </a:r>
            <a:r>
              <a:rPr lang="en-US" dirty="0" smtClean="0"/>
              <a:t> </a:t>
            </a:r>
            <a:r>
              <a:rPr lang="en-US" dirty="0" err="1" smtClean="0"/>
              <a:t>Hálózati</a:t>
            </a:r>
            <a:r>
              <a:rPr lang="en-US" dirty="0" smtClean="0"/>
              <a:t> </a:t>
            </a:r>
            <a:r>
              <a:rPr lang="en-US" dirty="0" err="1" smtClean="0"/>
              <a:t>Rendszerek</a:t>
            </a:r>
            <a:r>
              <a:rPr lang="en-US" dirty="0" smtClean="0"/>
              <a:t> </a:t>
            </a:r>
            <a:r>
              <a:rPr lang="en-US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Szolgáltatások</a:t>
            </a:r>
            <a:r>
              <a:rPr lang="en-US" dirty="0" smtClean="0"/>
              <a:t> </a:t>
            </a:r>
            <a:r>
              <a:rPr lang="en-US" dirty="0" err="1" smtClean="0"/>
              <a:t>Tanszék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0" y="2108968"/>
            <a:ext cx="6278880" cy="3796532"/>
          </a:xfrm>
          <a:prstGeom prst="rect">
            <a:avLst/>
          </a:prstGeom>
        </p:spPr>
      </p:pic>
      <p:sp>
        <p:nvSpPr>
          <p:cNvPr id="8" name="Téglalap 7"/>
          <p:cNvSpPr/>
          <p:nvPr/>
        </p:nvSpPr>
        <p:spPr>
          <a:xfrm>
            <a:off x="476250" y="6032500"/>
            <a:ext cx="6596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err="1"/>
              <a:t>IoT</a:t>
            </a:r>
            <a:r>
              <a:rPr lang="hu-HU" dirty="0"/>
              <a:t>, valamint mobil rendszerek és alkalmazások (MCL)</a:t>
            </a:r>
          </a:p>
        </p:txBody>
      </p:sp>
      <p:sp>
        <p:nvSpPr>
          <p:cNvPr id="9" name="Lefelé nyíl 8"/>
          <p:cNvSpPr/>
          <p:nvPr/>
        </p:nvSpPr>
        <p:spPr>
          <a:xfrm>
            <a:off x="3176597" y="5784334"/>
            <a:ext cx="878186" cy="248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47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39226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2123" y="0"/>
            <a:ext cx="4302989" cy="241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88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468288" y="2648167"/>
            <a:ext cx="2601273" cy="1950955"/>
          </a:xfrm>
          <a:prstGeom prst="rect">
            <a:avLst/>
          </a:prstGeom>
        </p:spPr>
      </p:pic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Hallgatók megvalósult okosotthonai 1.</a:t>
            </a:r>
            <a:endParaRPr lang="hu-HU" dirty="0"/>
          </a:p>
        </p:txBody>
      </p:sp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68363"/>
            <a:ext cx="2974769" cy="2537604"/>
          </a:xfrm>
        </p:spPr>
      </p:pic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631BCB9-1EA8-4558-981F-673F5A9C5148}" type="slidenum">
              <a:rPr lang="hu-HU" smtClean="0"/>
              <a:pPr>
                <a:defRPr/>
              </a:pPr>
              <a:t>4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©  Előadó Neve</a:t>
            </a:r>
            <a:br>
              <a:rPr lang="hu-HU" smtClean="0"/>
            </a:br>
            <a:r>
              <a:rPr lang="hu-HU" smtClean="0"/>
              <a:t>BME</a:t>
            </a:r>
            <a:r>
              <a:rPr lang="en-US" smtClean="0"/>
              <a:t> Hálózati Rendszerek és Szolgáltatások Tanszék</a:t>
            </a:r>
            <a:endParaRPr lang="hu-HU" dirty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611" y="891080"/>
            <a:ext cx="3288300" cy="2514048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7611" y="4109124"/>
            <a:ext cx="3288300" cy="2079733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152" y="3761880"/>
            <a:ext cx="2484826" cy="2512890"/>
          </a:xfrm>
          <a:prstGeom prst="rect">
            <a:avLst/>
          </a:prstGeom>
        </p:spPr>
      </p:pic>
      <p:sp>
        <p:nvSpPr>
          <p:cNvPr id="11" name="Jobbra nyíl 10"/>
          <p:cNvSpPr/>
          <p:nvPr/>
        </p:nvSpPr>
        <p:spPr>
          <a:xfrm>
            <a:off x="3073718" y="1991538"/>
            <a:ext cx="1201102" cy="331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Jobbra nyíl 11"/>
          <p:cNvSpPr/>
          <p:nvPr/>
        </p:nvSpPr>
        <p:spPr>
          <a:xfrm rot="5400000">
            <a:off x="5896488" y="3596145"/>
            <a:ext cx="536008" cy="331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Jobbra nyíl 12"/>
          <p:cNvSpPr/>
          <p:nvPr/>
        </p:nvSpPr>
        <p:spPr>
          <a:xfrm rot="10800000">
            <a:off x="3152243" y="4852590"/>
            <a:ext cx="1201102" cy="331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549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Hallgatók megvalósult okosotthonai </a:t>
            </a:r>
            <a:r>
              <a:rPr lang="hu-HU" dirty="0" smtClean="0"/>
              <a:t>2.</a:t>
            </a:r>
            <a:endParaRPr lang="hu-HU" dirty="0"/>
          </a:p>
        </p:txBody>
      </p:sp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5228" y="2989835"/>
            <a:ext cx="5362786" cy="3469322"/>
          </a:xfrm>
          <a:prstGeom prst="rect">
            <a:avLst/>
          </a:prstGeom>
        </p:spPr>
      </p:pic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CBE7E8-1E68-473B-B50A-C5A618FD44EB}" type="slidenum">
              <a:rPr lang="hu-HU" smtClean="0"/>
              <a:pPr>
                <a:defRPr/>
              </a:pPr>
              <a:t>5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©  Előadó Neve</a:t>
            </a:r>
            <a:br>
              <a:rPr lang="hu-HU" smtClean="0"/>
            </a:br>
            <a:r>
              <a:rPr lang="hu-HU" smtClean="0"/>
              <a:t>BME</a:t>
            </a:r>
            <a:r>
              <a:rPr lang="en-US" smtClean="0"/>
              <a:t> Hálózati Rendszerek és Szolgáltatások Tanszék</a:t>
            </a:r>
            <a:endParaRPr lang="hu-H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7E2A90-E477-4053-8FF5-0E8E388C9D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8415" y="985248"/>
            <a:ext cx="7039599" cy="1708596"/>
          </a:xfrm>
          <a:prstGeom prst="rect">
            <a:avLst/>
          </a:prstGeom>
        </p:spPr>
      </p:pic>
      <p:pic>
        <p:nvPicPr>
          <p:cNvPr id="9" name="Content Placeholder 13">
            <a:extLst>
              <a:ext uri="{FF2B5EF4-FFF2-40B4-BE49-F238E27FC236}">
                <a16:creationId xmlns:a16="http://schemas.microsoft.com/office/drawing/2014/main" id="{11031086-A9E2-418F-80C5-54198C76AFA2}"/>
              </a:ext>
            </a:extLst>
          </p:cNvPr>
          <p:cNvPicPr>
            <a:picLocks noGrp="1"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" y="850764"/>
            <a:ext cx="3337511" cy="285554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43" y="3805116"/>
            <a:ext cx="3611880" cy="2654041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89" y="3675635"/>
            <a:ext cx="2107962" cy="117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33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Várható témák 2021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dirty="0" smtClean="0"/>
              <a:t>1</a:t>
            </a:r>
            <a:r>
              <a:rPr lang="hu-HU" dirty="0"/>
              <a:t>. 5G hálózatok műholdas kiterjesztése</a:t>
            </a:r>
          </a:p>
          <a:p>
            <a:pPr lvl="1" indent="-342900"/>
            <a:r>
              <a:rPr lang="hu-HU" dirty="0"/>
              <a:t>A földi 5G </a:t>
            </a:r>
            <a:r>
              <a:rPr lang="hu-HU" dirty="0" smtClean="0"/>
              <a:t>hálózatok műholdakra </a:t>
            </a:r>
            <a:r>
              <a:rPr lang="hu-HU" dirty="0"/>
              <a:t>való kiterjesztése egy igen újszerű téma, a távközlés terén </a:t>
            </a:r>
            <a:r>
              <a:rPr lang="hu-HU" dirty="0" smtClean="0"/>
              <a:t>folyó kutatások </a:t>
            </a:r>
            <a:r>
              <a:rPr lang="hu-HU" dirty="0"/>
              <a:t>egyik fő irányát </a:t>
            </a:r>
            <a:r>
              <a:rPr lang="hu-HU" dirty="0" smtClean="0"/>
              <a:t>képezi.</a:t>
            </a:r>
          </a:p>
          <a:p>
            <a:pPr lvl="1" indent="-342900"/>
            <a:r>
              <a:rPr lang="hu-HU" dirty="0" smtClean="0"/>
              <a:t>Ezt </a:t>
            </a:r>
            <a:r>
              <a:rPr lang="hu-HU" dirty="0"/>
              <a:t>bizonyítja az is, hogy az </a:t>
            </a:r>
            <a:r>
              <a:rPr lang="hu-HU" dirty="0" smtClean="0"/>
              <a:t>Európai Űrügynökség </a:t>
            </a:r>
            <a:r>
              <a:rPr lang="hu-HU" dirty="0"/>
              <a:t>(ESA) űrtávközlési programján belül három éve jelent meg </a:t>
            </a:r>
            <a:r>
              <a:rPr lang="hu-HU" dirty="0" smtClean="0"/>
              <a:t>a "</a:t>
            </a:r>
            <a:r>
              <a:rPr lang="hu-HU" dirty="0" err="1" smtClean="0"/>
              <a:t>Space</a:t>
            </a:r>
            <a:r>
              <a:rPr lang="hu-HU" dirty="0" smtClean="0"/>
              <a:t> </a:t>
            </a:r>
            <a:r>
              <a:rPr lang="hu-HU" dirty="0" err="1"/>
              <a:t>for</a:t>
            </a:r>
            <a:r>
              <a:rPr lang="hu-HU" dirty="0"/>
              <a:t> 5G" téma.</a:t>
            </a:r>
          </a:p>
          <a:p>
            <a:pPr lvl="1" indent="-342900"/>
            <a:r>
              <a:rPr lang="hu-HU" dirty="0"/>
              <a:t>A hallgató feladata áttekinteni az 5G rendszerek műholdakkal </a:t>
            </a:r>
            <a:r>
              <a:rPr lang="hu-HU" dirty="0" smtClean="0"/>
              <a:t>való kibővítésének</a:t>
            </a:r>
            <a:r>
              <a:rPr lang="hu-HU" dirty="0"/>
              <a:t>, illetve a különféle </a:t>
            </a:r>
            <a:r>
              <a:rPr lang="hu-HU" dirty="0" err="1"/>
              <a:t>IoT</a:t>
            </a:r>
            <a:r>
              <a:rPr lang="hu-HU" dirty="0"/>
              <a:t> protokollok műholdak felett </a:t>
            </a:r>
            <a:r>
              <a:rPr lang="hu-HU" dirty="0" smtClean="0"/>
              <a:t>történő továbbításának lehetőségeit.</a:t>
            </a:r>
          </a:p>
          <a:p>
            <a:pPr marL="0" lvl="1" indent="0">
              <a:buNone/>
            </a:pPr>
            <a:r>
              <a:rPr lang="hu-HU" sz="2400" dirty="0">
                <a:ea typeface="+mn-ea"/>
                <a:cs typeface="+mn-cs"/>
              </a:rPr>
              <a:t>2. Okos üvegház rendszer kibővítése Business </a:t>
            </a:r>
            <a:r>
              <a:rPr lang="hu-HU" sz="2400" dirty="0" err="1">
                <a:ea typeface="+mn-ea"/>
                <a:cs typeface="+mn-cs"/>
              </a:rPr>
              <a:t>Intelligence</a:t>
            </a:r>
            <a:endParaRPr lang="hu-HU" sz="2400" dirty="0">
              <a:ea typeface="+mn-ea"/>
              <a:cs typeface="+mn-cs"/>
            </a:endParaRPr>
          </a:p>
          <a:p>
            <a:pPr marL="0" indent="0">
              <a:buNone/>
            </a:pPr>
            <a:r>
              <a:rPr lang="hu-HU" dirty="0"/>
              <a:t>megoldásokkal</a:t>
            </a:r>
          </a:p>
          <a:p>
            <a:pPr lvl="1"/>
            <a:r>
              <a:rPr lang="hu-HU" dirty="0"/>
              <a:t> A hallgatók feladata egy korábban elkészített prototípus </a:t>
            </a:r>
            <a:r>
              <a:rPr lang="hu-HU" dirty="0" smtClean="0"/>
              <a:t>okos üvegház továbbfejlesztése.</a:t>
            </a:r>
          </a:p>
          <a:p>
            <a:pPr lvl="1"/>
            <a:r>
              <a:rPr lang="hu-HU" dirty="0" smtClean="0"/>
              <a:t>Az </a:t>
            </a:r>
            <a:r>
              <a:rPr lang="hu-HU" dirty="0"/>
              <a:t>üvegházban elhelyezett szenzorok </a:t>
            </a:r>
            <a:r>
              <a:rPr lang="hu-HU" dirty="0" smtClean="0"/>
              <a:t>által begyűjtött </a:t>
            </a:r>
            <a:r>
              <a:rPr lang="hu-HU" dirty="0"/>
              <a:t>adatok alapján automatizmusok definiálása, </a:t>
            </a:r>
            <a:r>
              <a:rPr lang="hu-HU" dirty="0" smtClean="0"/>
              <a:t>előrejelzések, Business </a:t>
            </a:r>
            <a:r>
              <a:rPr lang="hu-HU" dirty="0" err="1" smtClean="0"/>
              <a:t>Intelligence</a:t>
            </a:r>
            <a:r>
              <a:rPr lang="hu-HU" dirty="0" smtClean="0"/>
              <a:t> megoldások </a:t>
            </a:r>
            <a:r>
              <a:rPr lang="hu-HU" dirty="0"/>
              <a:t>kialakítása</a:t>
            </a:r>
            <a:r>
              <a:rPr lang="hu-HU" dirty="0" smtClean="0"/>
              <a:t>.</a:t>
            </a:r>
            <a:endParaRPr lang="hu-HU" dirty="0"/>
          </a:p>
          <a:p>
            <a:pPr marL="0" indent="0">
              <a:buNone/>
            </a:pPr>
            <a:endParaRPr lang="hu-HU" sz="200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CBE7E8-1E68-473B-B50A-C5A618FD44EB}" type="slidenum">
              <a:rPr lang="hu-HU" smtClean="0"/>
              <a:pPr>
                <a:defRPr/>
              </a:pPr>
              <a:t>6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©  Előadó Neve</a:t>
            </a:r>
            <a:br>
              <a:rPr lang="hu-HU" smtClean="0"/>
            </a:br>
            <a:r>
              <a:rPr lang="hu-HU" smtClean="0"/>
              <a:t>BME</a:t>
            </a:r>
            <a:r>
              <a:rPr lang="en-US" smtClean="0"/>
              <a:t> Hálózati Rendszerek és Szolgáltatások Tanszék</a:t>
            </a:r>
            <a:endParaRPr lang="hu-HU" dirty="0"/>
          </a:p>
        </p:txBody>
      </p:sp>
      <p:pic>
        <p:nvPicPr>
          <p:cNvPr id="1025" name="Picture 1" descr="https://www.hit.bme.hu/images/profile/138/godor_gyoz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8805" y="68580"/>
            <a:ext cx="942743" cy="127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742715" y="189238"/>
            <a:ext cx="282746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Gódor Győző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tud. </a:t>
            </a:r>
            <a:r>
              <a:rPr kumimoji="0" lang="hu-HU" altLang="hu-H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smts</a:t>
            </a: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I.B.117.</a:t>
            </a:r>
            <a:b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godorgy@hit.bme.hu</a:t>
            </a:r>
            <a:endParaRPr kumimoji="0" lang="hu-HU" altLang="hu-H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448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Várható témák 2021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dirty="0" smtClean="0"/>
              <a:t>3. </a:t>
            </a:r>
            <a:r>
              <a:rPr lang="hu-HU" dirty="0"/>
              <a:t>Kamerarendszerek alkalmazási lehetőségei a precíziós növénytermesztésben és állattenyésztésben</a:t>
            </a:r>
          </a:p>
          <a:p>
            <a:pPr lvl="1" indent="-342900"/>
            <a:r>
              <a:rPr lang="hu-HU" dirty="0"/>
              <a:t>A különböző </a:t>
            </a:r>
            <a:r>
              <a:rPr lang="hu-HU" b="1" dirty="0"/>
              <a:t>kamerarendszerek által gyűjtött információk</a:t>
            </a:r>
            <a:r>
              <a:rPr lang="hu-HU" dirty="0"/>
              <a:t> komoly segítséget jelentenek a gazdálkodók számára a növények illetve az állatok egészségének, fejlődésének </a:t>
            </a:r>
            <a:r>
              <a:rPr lang="hu-HU" b="1" dirty="0" err="1"/>
              <a:t>monitorozására</a:t>
            </a:r>
            <a:r>
              <a:rPr lang="hu-HU" dirty="0"/>
              <a:t> és az esetleges </a:t>
            </a:r>
            <a:r>
              <a:rPr lang="hu-HU" b="1" dirty="0"/>
              <a:t>problémák időben történő </a:t>
            </a:r>
            <a:r>
              <a:rPr lang="hu-HU" b="1" dirty="0" smtClean="0"/>
              <a:t>jelzésére</a:t>
            </a:r>
            <a:r>
              <a:rPr lang="hu-HU" dirty="0" smtClean="0"/>
              <a:t>.</a:t>
            </a:r>
          </a:p>
          <a:p>
            <a:pPr lvl="1" indent="-342900"/>
            <a:r>
              <a:rPr lang="hu-HU" dirty="0" smtClean="0"/>
              <a:t>Ilyen </a:t>
            </a:r>
            <a:r>
              <a:rPr lang="hu-HU" dirty="0"/>
              <a:t>problémák például a szarvasmarhatartás során a sántaság gyors felismerése, ami a fejőberendezéseknél elhelyezett kamerákkal és a képi információ </a:t>
            </a:r>
            <a:r>
              <a:rPr lang="hu-HU" b="1" dirty="0"/>
              <a:t>mesterséges intelligencia </a:t>
            </a:r>
            <a:r>
              <a:rPr lang="hu-HU" dirty="0"/>
              <a:t>segítségével történő feldolgozásával valósítható meg. </a:t>
            </a:r>
          </a:p>
          <a:p>
            <a:pPr lvl="1" indent="-342900"/>
            <a:r>
              <a:rPr lang="hu-HU" dirty="0" smtClean="0"/>
              <a:t>A </a:t>
            </a:r>
            <a:r>
              <a:rPr lang="hu-HU" dirty="0"/>
              <a:t>hallgató feladata, hogy megismerkedjen gépi látás és tanulás technikákkal és felhasználva ezt a tudást, tervezzen meg egy rendszert, ami egy víziszárnyas  madarak viselkedését, testtartását </a:t>
            </a:r>
            <a:r>
              <a:rPr lang="hu-HU" dirty="0" err="1"/>
              <a:t>elemzi</a:t>
            </a:r>
            <a:r>
              <a:rPr lang="hu-HU" dirty="0"/>
              <a:t> és testrészeit felismeri, illetve a súlyát kamerakép alapján meghatározza."</a:t>
            </a:r>
            <a:endParaRPr lang="hu-HU" sz="200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CBE7E8-1E68-473B-B50A-C5A618FD44EB}" type="slidenum">
              <a:rPr lang="hu-HU" smtClean="0"/>
              <a:pPr>
                <a:defRPr/>
              </a:pPr>
              <a:t>7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©  Előadó Neve</a:t>
            </a:r>
            <a:br>
              <a:rPr lang="hu-HU" smtClean="0"/>
            </a:br>
            <a:r>
              <a:rPr lang="hu-HU" smtClean="0"/>
              <a:t>BME</a:t>
            </a:r>
            <a:r>
              <a:rPr lang="en-US" smtClean="0"/>
              <a:t> Hálózati Rendszerek és Szolgáltatások Tanszék</a:t>
            </a:r>
            <a:endParaRPr lang="hu-HU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742715" y="189238"/>
            <a:ext cx="282746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Szabó</a:t>
            </a:r>
            <a:r>
              <a:rPr kumimoji="0" lang="hu-HU" altLang="hu-H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Sándor</a:t>
            </a:r>
            <a:endParaRPr kumimoji="0" lang="hu-HU" altLang="hu-H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adjunktus, I.B.118.</a:t>
            </a:r>
            <a:b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szabos@hit.bme.hu</a:t>
            </a:r>
            <a:endParaRPr kumimoji="0" lang="hu-HU" altLang="hu-H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1" descr="https://www.hit.bme.hu/images/profile/123/szabo_sand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7584" y="76199"/>
            <a:ext cx="1013305" cy="133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2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Várható témák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 startAt="4"/>
            </a:pPr>
            <a:r>
              <a:rPr lang="hu-HU" sz="2400" dirty="0" smtClean="0">
                <a:ea typeface="+mn-ea"/>
                <a:cs typeface="+mn-cs"/>
              </a:rPr>
              <a:t>Szoftver és/vagy hardver komponens-fejlesztés otthonautomatizálási rendszerhez</a:t>
            </a:r>
            <a:endParaRPr lang="hu-HU" sz="2400" dirty="0">
              <a:ea typeface="+mn-ea"/>
              <a:cs typeface="+mn-cs"/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hu-HU" dirty="0" smtClean="0"/>
              <a:t>Minta otthon, vagy valós épület automatizálása</a:t>
            </a:r>
            <a:endParaRPr lang="hu-HU" sz="2400" dirty="0" smtClean="0"/>
          </a:p>
          <a:p>
            <a:pPr lvl="1"/>
            <a:r>
              <a:rPr lang="hu-HU" dirty="0" smtClean="0"/>
              <a:t>Az okosotthonok terjedése megállíthatatlan, a prémium szegmensből egyre inkább beszivárog a hétköznapokba.</a:t>
            </a:r>
          </a:p>
          <a:p>
            <a:pPr lvl="1"/>
            <a:r>
              <a:rPr lang="hu-HU" dirty="0" smtClean="0"/>
              <a:t>A hallgató feladata ezen rendszerek megismerése és egy mintalakás, vagy célfeladat elvégzése a fenti témák egyikében. </a:t>
            </a:r>
          </a:p>
          <a:p>
            <a:pPr marL="514350" indent="-457200">
              <a:buFont typeface="+mj-lt"/>
              <a:buAutoNum type="arabicPeriod" startAt="5"/>
            </a:pPr>
            <a:r>
              <a:rPr lang="hu-HU" sz="2200" dirty="0" smtClean="0"/>
              <a:t>Mobil alkalmazás és szolgáltatás tervezése és fejlesztése</a:t>
            </a:r>
          </a:p>
          <a:p>
            <a:pPr lvl="1"/>
            <a:r>
              <a:rPr lang="hu-HU" sz="2000" dirty="0" err="1" smtClean="0"/>
              <a:t>Kotlin</a:t>
            </a:r>
            <a:r>
              <a:rPr lang="hu-HU" sz="2000" dirty="0" smtClean="0"/>
              <a:t> / Swift natív alkalmazások</a:t>
            </a:r>
          </a:p>
          <a:p>
            <a:pPr lvl="1"/>
            <a:r>
              <a:rPr lang="hu-HU" sz="2000" dirty="0" err="1" smtClean="0"/>
              <a:t>Cross</a:t>
            </a:r>
            <a:r>
              <a:rPr lang="hu-HU" sz="2000" dirty="0" smtClean="0"/>
              <a:t>-platform megoldások</a:t>
            </a:r>
          </a:p>
          <a:p>
            <a:pPr lvl="1"/>
            <a:endParaRPr lang="hu-HU" sz="2000" dirty="0"/>
          </a:p>
          <a:p>
            <a:pPr marL="457200" lvl="1" indent="0">
              <a:buNone/>
            </a:pPr>
            <a:r>
              <a:rPr lang="hu-HU" sz="2000" dirty="0" smtClean="0"/>
              <a:t>Minden téma </a:t>
            </a:r>
            <a:r>
              <a:rPr lang="hu-HU" sz="2000" b="1" dirty="0" smtClean="0"/>
              <a:t>3 félévre </a:t>
            </a:r>
            <a:r>
              <a:rPr lang="hu-HU" sz="2000" dirty="0" smtClean="0"/>
              <a:t>tervezett: </a:t>
            </a:r>
            <a:r>
              <a:rPr lang="hu-HU" sz="2000" b="1" i="1" dirty="0" smtClean="0"/>
              <a:t>témalabor</a:t>
            </a:r>
            <a:r>
              <a:rPr lang="hu-HU" sz="2000" dirty="0" smtClean="0"/>
              <a:t> </a:t>
            </a:r>
            <a:r>
              <a:rPr lang="hu-HU" sz="2000" dirty="0" smtClean="0">
                <a:sym typeface="Wingdings" panose="05000000000000000000" pitchFamily="2" charset="2"/>
              </a:rPr>
              <a:t> </a:t>
            </a:r>
            <a:r>
              <a:rPr lang="hu-HU" sz="2000" dirty="0" err="1" smtClean="0">
                <a:sym typeface="Wingdings" panose="05000000000000000000" pitchFamily="2" charset="2"/>
              </a:rPr>
              <a:t>önlab</a:t>
            </a:r>
            <a:r>
              <a:rPr lang="hu-HU" sz="2000" dirty="0" smtClean="0">
                <a:sym typeface="Wingdings" panose="05000000000000000000" pitchFamily="2" charset="2"/>
              </a:rPr>
              <a:t>  szakdolgozat</a:t>
            </a:r>
            <a:endParaRPr lang="hu-HU" sz="200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Előadás címe</a:t>
            </a: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CBE7E8-1E68-473B-B50A-C5A618FD44EB}" type="slidenum">
              <a:rPr lang="hu-HU" smtClean="0"/>
              <a:pPr>
                <a:defRPr/>
              </a:pPr>
              <a:t>8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hu-HU" smtClean="0"/>
              <a:t>©  Előadó Neve</a:t>
            </a:r>
            <a:br>
              <a:rPr lang="hu-HU" smtClean="0"/>
            </a:br>
            <a:r>
              <a:rPr lang="hu-HU" smtClean="0"/>
              <a:t>BME</a:t>
            </a:r>
            <a:r>
              <a:rPr lang="en-US" smtClean="0"/>
              <a:t> Hálózati Rendszerek és Szolgáltatások Tanszék</a:t>
            </a:r>
            <a:endParaRPr lang="hu-HU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069941" y="247422"/>
            <a:ext cx="299669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Schulcz Róbert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tud. </a:t>
            </a:r>
            <a:r>
              <a:rPr kumimoji="0" lang="hu-HU" altLang="hu-H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smt</a:t>
            </a: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., I.B.118.</a:t>
            </a:r>
            <a:b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hu-HU" altLang="hu-H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schulcz.robert@vik.bme.hu</a:t>
            </a: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6638" y="76200"/>
            <a:ext cx="947937" cy="126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80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970" y="525846"/>
            <a:ext cx="5785200" cy="844728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7. Optikai </a:t>
            </a:r>
            <a:r>
              <a:rPr lang="hu-HU" dirty="0"/>
              <a:t>szál alapú érzékelők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29" y="1406555"/>
            <a:ext cx="8742395" cy="2743199"/>
          </a:xfrm>
        </p:spPr>
        <p:txBody>
          <a:bodyPr>
            <a:normAutofit fontScale="85000" lnSpcReduction="10000"/>
          </a:bodyPr>
          <a:lstStyle/>
          <a:p>
            <a:r>
              <a:rPr lang="hu-HU" dirty="0">
                <a:solidFill>
                  <a:schemeClr val="tx1"/>
                </a:solidFill>
              </a:rPr>
              <a:t>Nyúlás és hőmérséklet érzékelésére alkalmas FBG szenzor</a:t>
            </a:r>
          </a:p>
          <a:p>
            <a:r>
              <a:rPr lang="hu-HU" dirty="0">
                <a:solidFill>
                  <a:schemeClr val="tx1"/>
                </a:solidFill>
              </a:rPr>
              <a:t>Feladat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Működés megismerése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Optikai méréstechnika, műszerek, eszközök kezelése</a:t>
            </a:r>
          </a:p>
          <a:p>
            <a:pPr lvl="1"/>
            <a:r>
              <a:rPr lang="hu-HU" dirty="0">
                <a:solidFill>
                  <a:schemeClr val="tx1"/>
                </a:solidFill>
              </a:rPr>
              <a:t>Bemutató rendszer építése (pl. kisvonat  hídon áthaladás, kisautó érzékelése – forgalom figyelés)</a:t>
            </a:r>
          </a:p>
          <a:p>
            <a:r>
              <a:rPr lang="hu-HU" dirty="0" err="1">
                <a:solidFill>
                  <a:schemeClr val="tx1"/>
                </a:solidFill>
              </a:rPr>
              <a:t>Önlab</a:t>
            </a:r>
            <a:r>
              <a:rPr lang="hu-HU" dirty="0">
                <a:solidFill>
                  <a:schemeClr val="tx1"/>
                </a:solidFill>
              </a:rPr>
              <a:t>, szakdolgozat, szakmai gyakorlat a témában</a:t>
            </a:r>
          </a:p>
          <a:p>
            <a:pPr lvl="1"/>
            <a:endParaRPr lang="hu-HU" dirty="0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D9F8D5-6202-CCB9-D418-3E532FF13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29" y="3968684"/>
            <a:ext cx="5327883" cy="24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387E6083-8B4B-8635-71B8-7302127353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959" y="4082640"/>
            <a:ext cx="2766128" cy="1878163"/>
          </a:xfrm>
          <a:prstGeom prst="rect">
            <a:avLst/>
          </a:prstGeom>
        </p:spPr>
      </p:pic>
      <p:sp>
        <p:nvSpPr>
          <p:cNvPr id="7" name="Cím 1"/>
          <p:cNvSpPr txBox="1">
            <a:spLocks/>
          </p:cNvSpPr>
          <p:nvPr/>
        </p:nvSpPr>
        <p:spPr bwMode="auto">
          <a:xfrm>
            <a:off x="761052" y="-74608"/>
            <a:ext cx="349407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600" b="1" cap="all" baseline="0">
                <a:solidFill>
                  <a:srgbClr val="87182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EA0000"/>
                </a:solidFill>
                <a:latin typeface="Arial" charset="0"/>
              </a:defRPr>
            </a:lvl9pPr>
          </a:lstStyle>
          <a:p>
            <a:r>
              <a:rPr lang="hu-HU" sz="3600" kern="0" cap="none" dirty="0">
                <a:solidFill>
                  <a:srgbClr val="EA0000"/>
                </a:solidFill>
              </a:rPr>
              <a:t>Várható </a:t>
            </a:r>
            <a:r>
              <a:rPr lang="hu-HU" sz="3600" kern="0" cap="none" dirty="0" smtClean="0">
                <a:solidFill>
                  <a:srgbClr val="EA0000"/>
                </a:solidFill>
              </a:rPr>
              <a:t>témák</a:t>
            </a:r>
            <a:endParaRPr lang="hu-HU" kern="0" dirty="0"/>
          </a:p>
        </p:txBody>
      </p:sp>
      <p:sp>
        <p:nvSpPr>
          <p:cNvPr id="8" name="Téglalap 7"/>
          <p:cNvSpPr/>
          <p:nvPr/>
        </p:nvSpPr>
        <p:spPr>
          <a:xfrm>
            <a:off x="5324226" y="74479"/>
            <a:ext cx="30569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err="1"/>
              <a:t>Gerhátné</a:t>
            </a:r>
            <a:r>
              <a:rPr lang="hu-HU" dirty="0"/>
              <a:t> Dr. </a:t>
            </a:r>
            <a:r>
              <a:rPr lang="hu-HU" dirty="0" err="1"/>
              <a:t>Udvary</a:t>
            </a:r>
            <a:r>
              <a:rPr lang="hu-HU" dirty="0"/>
              <a:t> </a:t>
            </a:r>
            <a:r>
              <a:rPr lang="hu-HU" dirty="0" smtClean="0"/>
              <a:t>Eszter</a:t>
            </a:r>
            <a:br>
              <a:rPr lang="hu-HU" dirty="0" smtClean="0"/>
            </a:br>
            <a:r>
              <a:rPr lang="hu-HU" dirty="0" smtClean="0"/>
              <a:t>docens, I.E.504.</a:t>
            </a:r>
            <a:endParaRPr lang="hu-HU" dirty="0"/>
          </a:p>
          <a:p>
            <a:r>
              <a:rPr lang="hu-HU" dirty="0" smtClean="0">
                <a:hlinkClick r:id="rId5"/>
              </a:rPr>
              <a:t>udvary@hit.bme.hu</a:t>
            </a:r>
            <a:endParaRPr lang="hu-HU" dirty="0" smtClean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155" y="59312"/>
            <a:ext cx="790932" cy="105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82806"/>
      </p:ext>
    </p:extLst>
  </p:cSld>
  <p:clrMapOvr>
    <a:masterClrMapping/>
  </p:clrMapOvr>
</p:sld>
</file>

<file path=ppt/theme/theme1.xml><?xml version="1.0" encoding="utf-8"?>
<a:theme xmlns:a="http://schemas.openxmlformats.org/drawingml/2006/main" name="HIT_ppt-sablon_Office_2007_es_ujabbhoz_v2">
  <a:themeElements>
    <a:clrScheme name="HIT sablon">
      <a:dk1>
        <a:srgbClr val="000000"/>
      </a:dk1>
      <a:lt1>
        <a:srgbClr val="FFFFFF"/>
      </a:lt1>
      <a:dk2>
        <a:srgbClr val="EA0000"/>
      </a:dk2>
      <a:lt2>
        <a:srgbClr val="AA0000"/>
      </a:lt2>
      <a:accent1>
        <a:srgbClr val="EA0000"/>
      </a:accent1>
      <a:accent2>
        <a:srgbClr val="AA0000"/>
      </a:accent2>
      <a:accent3>
        <a:srgbClr val="33CC33"/>
      </a:accent3>
      <a:accent4>
        <a:srgbClr val="0042C7"/>
      </a:accent4>
      <a:accent5>
        <a:srgbClr val="AA0000"/>
      </a:accent5>
      <a:accent6>
        <a:srgbClr val="EA0000"/>
      </a:accent6>
      <a:hlink>
        <a:srgbClr val="002060"/>
      </a:hlink>
      <a:folHlink>
        <a:srgbClr val="002060"/>
      </a:folHlink>
    </a:clrScheme>
    <a:fontScheme name="Alapértelmezett te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lapértelmezett te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HIT_ppt-sablon_Office_2007_es_ujabbhoz_v3</Template>
  <TotalTime>4603</TotalTime>
  <Words>552</Words>
  <Application>Microsoft Office PowerPoint</Application>
  <PresentationFormat>Diavetítés a képernyőre (4:3 oldalarány)</PresentationFormat>
  <Paragraphs>93</Paragraphs>
  <Slides>11</Slides>
  <Notes>3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4" baseType="lpstr">
      <vt:lpstr>Arial</vt:lpstr>
      <vt:lpstr>Wingdings</vt:lpstr>
      <vt:lpstr>HIT_ppt-sablon_Office_2007_es_ujabbhoz_v2</vt:lpstr>
      <vt:lpstr>VIHIAL00/02 – IoT témák</vt:lpstr>
      <vt:lpstr>Mi az az IoT?</vt:lpstr>
      <vt:lpstr>PowerPoint-bemutató</vt:lpstr>
      <vt:lpstr>Hallgatók megvalósult okosotthonai 1.</vt:lpstr>
      <vt:lpstr>Hallgatók megvalósult okosotthonai 2.</vt:lpstr>
      <vt:lpstr>Várható témák 2021</vt:lpstr>
      <vt:lpstr>Várható témák 2021</vt:lpstr>
      <vt:lpstr>Várható témák</vt:lpstr>
      <vt:lpstr>7. Optikai szál alapú érzékelők</vt:lpstr>
      <vt:lpstr>8. Optikai méréstechnika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VIHIAL00 -Témalaboratórium</dc:title>
  <dc:creator>Schulcz Róbert</dc:creator>
  <dc:description>prezentáció sablon</dc:description>
  <cp:lastModifiedBy>Róbert Schulcz</cp:lastModifiedBy>
  <cp:revision>55</cp:revision>
  <dcterms:created xsi:type="dcterms:W3CDTF">2017-09-04T11:25:15Z</dcterms:created>
  <dcterms:modified xsi:type="dcterms:W3CDTF">2022-09-08T14:03:10Z</dcterms:modified>
</cp:coreProperties>
</file>