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60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1020"/>
    <a:srgbClr val="777679"/>
    <a:srgbClr val="8718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4" autoAdjust="0"/>
    <p:restoredTop sz="94014" autoAdjust="0"/>
  </p:normalViewPr>
  <p:slideViewPr>
    <p:cSldViewPr snapToGrid="0" snapToObjects="1">
      <p:cViewPr varScale="1">
        <p:scale>
          <a:sx n="104" d="100"/>
          <a:sy n="104" d="100"/>
        </p:scale>
        <p:origin x="130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53" d="100"/>
          <a:sy n="53" d="100"/>
        </p:scale>
        <p:origin x="228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D8251B8-D80C-6140-B4EF-BE6BAE28609D}" type="datetimeFigureOut">
              <a:rPr lang="en-US"/>
              <a:pPr>
                <a:defRPr/>
              </a:pPr>
              <a:t>9/6/2022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C2A1875-369C-CE41-888B-CB6DF0040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5951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BE7665B-E0C9-F849-B4D6-A964C406523E}" type="datetimeFigureOut">
              <a:rPr lang="en-US"/>
              <a:pPr>
                <a:defRPr/>
              </a:pPr>
              <a:t>9/6/2022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noProof="0"/>
              <a:t>Click to edit Master text styles</a:t>
            </a:r>
          </a:p>
          <a:p>
            <a:pPr lvl="1"/>
            <a:r>
              <a:rPr lang="hu-HU" noProof="0"/>
              <a:t>Second level</a:t>
            </a:r>
          </a:p>
          <a:p>
            <a:pPr lvl="2"/>
            <a:r>
              <a:rPr lang="hu-HU" noProof="0"/>
              <a:t>Third level</a:t>
            </a:r>
          </a:p>
          <a:p>
            <a:pPr lvl="3"/>
            <a:r>
              <a:rPr lang="hu-HU" noProof="0"/>
              <a:t>Fourth level</a:t>
            </a:r>
          </a:p>
          <a:p>
            <a:pPr lvl="4"/>
            <a:r>
              <a:rPr lang="hu-HU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A777826-B044-0948-AC2D-168CF3D2B5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78734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777826-B044-0948-AC2D-168CF3D2B52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4458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700" y="-12700"/>
            <a:ext cx="9169400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6288" y="574675"/>
            <a:ext cx="609600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/>
          <p:cNvSpPr/>
          <p:nvPr userDrawn="1"/>
        </p:nvSpPr>
        <p:spPr>
          <a:xfrm>
            <a:off x="8748713" y="574675"/>
            <a:ext cx="407987" cy="1674813"/>
          </a:xfrm>
          <a:prstGeom prst="rect">
            <a:avLst/>
          </a:prstGeom>
          <a:solidFill>
            <a:srgbClr val="8718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 flipV="1">
            <a:off x="776288" y="2913063"/>
            <a:ext cx="7972425" cy="3175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776288" y="3082925"/>
            <a:ext cx="6553200" cy="93113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 b="1">
                <a:solidFill>
                  <a:srgbClr val="B4102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hu-HU" dirty="0"/>
              <a:t>AZ ELŐADÁS CÍME EGY SORBAN VAGY AKÁR KETTŐBEN</a:t>
            </a:r>
          </a:p>
        </p:txBody>
      </p:sp>
      <p:sp>
        <p:nvSpPr>
          <p:cNvPr id="21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776288" y="4203088"/>
            <a:ext cx="6553200" cy="9715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200">
                <a:solidFill>
                  <a:srgbClr val="777679"/>
                </a:solidFill>
              </a:defRPr>
            </a:lvl1pPr>
          </a:lstStyle>
          <a:p>
            <a:pPr lvl="0"/>
            <a:r>
              <a:rPr lang="hu-HU" dirty="0"/>
              <a:t>Az előadás alcíme, rövid leírása</a:t>
            </a:r>
          </a:p>
        </p:txBody>
      </p:sp>
      <p:sp>
        <p:nvSpPr>
          <p:cNvPr id="22" name="Text Placeholder 19"/>
          <p:cNvSpPr>
            <a:spLocks noGrp="1"/>
          </p:cNvSpPr>
          <p:nvPr>
            <p:ph type="body" sz="quarter" idx="18" hasCustomPrompt="1"/>
          </p:nvPr>
        </p:nvSpPr>
        <p:spPr>
          <a:xfrm>
            <a:off x="776288" y="5316023"/>
            <a:ext cx="6553200" cy="3683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1">
                <a:solidFill>
                  <a:srgbClr val="871829"/>
                </a:solidFill>
              </a:defRPr>
            </a:lvl1pPr>
          </a:lstStyle>
          <a:p>
            <a:pPr lvl="0"/>
            <a:r>
              <a:rPr lang="hu-HU" dirty="0"/>
              <a:t>Szerző Vezetéknév Név</a:t>
            </a:r>
          </a:p>
        </p:txBody>
      </p:sp>
      <p:sp>
        <p:nvSpPr>
          <p:cNvPr id="23" name="Text Placeholder 19"/>
          <p:cNvSpPr>
            <a:spLocks noGrp="1"/>
          </p:cNvSpPr>
          <p:nvPr>
            <p:ph type="body" sz="quarter" idx="19" hasCustomPrompt="1"/>
          </p:nvPr>
        </p:nvSpPr>
        <p:spPr>
          <a:xfrm>
            <a:off x="776288" y="5778936"/>
            <a:ext cx="6553200" cy="790945"/>
          </a:xfrm>
          <a:prstGeom prst="rect">
            <a:avLst/>
          </a:prstGeom>
        </p:spPr>
        <p:txBody>
          <a:bodyPr vert="horz"/>
          <a:lstStyle>
            <a:lvl1pPr marL="0" marR="0" indent="0" algn="l" defTabSz="457200" rtl="0" eaLnBrk="1" fontAlgn="base" latinLnBrk="0" hangingPunct="1">
              <a:lnSpc>
                <a:spcPct val="7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000" b="0">
                <a:solidFill>
                  <a:srgbClr val="262626"/>
                </a:solidFill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hu-HU" dirty="0"/>
              <a:t>BME Hálózati Rendszerek és Szolgáltatások Tanszék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hu-HU" dirty="0"/>
              <a:t>mailcíme@hit.bme.hu</a:t>
            </a:r>
          </a:p>
        </p:txBody>
      </p:sp>
      <p:pic>
        <p:nvPicPr>
          <p:cNvPr id="24" name="Kép 34" descr="muegyetem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2531" y="5978352"/>
            <a:ext cx="1400175" cy="39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zövegdoboz 1"/>
          <p:cNvSpPr txBox="1"/>
          <p:nvPr userDrawn="1"/>
        </p:nvSpPr>
        <p:spPr bwMode="auto">
          <a:xfrm>
            <a:off x="7552531" y="5316023"/>
            <a:ext cx="14001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lvl="0" algn="ctr"/>
            <a:r>
              <a:rPr lang="hu-HU" sz="1600" b="0" dirty="0">
                <a:solidFill>
                  <a:schemeClr val="accent1"/>
                </a:solidFill>
              </a:rPr>
              <a:t>Budapest, </a:t>
            </a:r>
            <a:br>
              <a:rPr lang="hu-HU" sz="1600" b="0" dirty="0">
                <a:solidFill>
                  <a:schemeClr val="accent1"/>
                </a:solidFill>
              </a:rPr>
            </a:br>
            <a:fld id="{5ED1630B-7CFF-4231-AF92-D9968A6C99A9}" type="datetime1">
              <a:rPr lang="hu-HU" sz="1600" b="0" smtClean="0">
                <a:solidFill>
                  <a:schemeClr val="accent1"/>
                </a:solidFill>
              </a:rPr>
              <a:pPr lvl="0" algn="ctr"/>
              <a:t>2022. 09. 06.</a:t>
            </a:fld>
            <a:endParaRPr lang="hu-HU" sz="1600" b="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43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066267" y="95251"/>
            <a:ext cx="5785200" cy="844728"/>
          </a:xfrm>
          <a:prstGeom prst="rect">
            <a:avLst/>
          </a:prstGeom>
        </p:spPr>
        <p:txBody>
          <a:bodyPr anchor="b" anchorCtr="0"/>
          <a:lstStyle>
            <a:lvl1pPr algn="r">
              <a:defRPr sz="2600" b="1" cap="all" baseline="0">
                <a:solidFill>
                  <a:srgbClr val="871829"/>
                </a:solidFill>
              </a:defRPr>
            </a:lvl1pPr>
          </a:lstStyle>
          <a:p>
            <a:r>
              <a:rPr lang="hu-HU" noProof="0" dirty="0"/>
              <a:t>A FÓLIA CÍME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69631" y="1230923"/>
            <a:ext cx="8581836" cy="5134707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1"/>
                </a:solidFill>
              </a:defRPr>
            </a:lvl1pPr>
            <a:lvl2pPr>
              <a:defRPr sz="2400">
                <a:solidFill>
                  <a:schemeClr val="accent1"/>
                </a:solidFill>
              </a:defRPr>
            </a:lvl2pPr>
            <a:lvl3pPr>
              <a:defRPr sz="2000">
                <a:solidFill>
                  <a:schemeClr val="accent1"/>
                </a:solidFill>
              </a:defRPr>
            </a:lvl3pPr>
            <a:lvl4pPr>
              <a:defRPr sz="1800">
                <a:solidFill>
                  <a:schemeClr val="accent1"/>
                </a:solidFill>
              </a:defRPr>
            </a:lvl4pPr>
            <a:lvl5pPr>
              <a:defRPr sz="1800">
                <a:solidFill>
                  <a:schemeClr val="accent1"/>
                </a:solidFill>
              </a:defRPr>
            </a:lvl5pPr>
          </a:lstStyle>
          <a:p>
            <a:pPr lvl="0"/>
            <a:r>
              <a:rPr lang="hu-HU" noProof="0" dirty="0"/>
              <a:t>Edit Master text </a:t>
            </a:r>
            <a:r>
              <a:rPr lang="hu-HU" noProof="0" dirty="0" err="1"/>
              <a:t>styles</a:t>
            </a:r>
            <a:endParaRPr lang="hu-HU" noProof="0" dirty="0"/>
          </a:p>
          <a:p>
            <a:pPr lvl="1"/>
            <a:r>
              <a:rPr lang="hu-HU" noProof="0" dirty="0" err="1"/>
              <a:t>Second</a:t>
            </a:r>
            <a:r>
              <a:rPr lang="hu-HU" noProof="0" dirty="0"/>
              <a:t> </a:t>
            </a:r>
            <a:r>
              <a:rPr lang="hu-HU" noProof="0" dirty="0" err="1"/>
              <a:t>level</a:t>
            </a:r>
            <a:endParaRPr lang="hu-HU" noProof="0" dirty="0"/>
          </a:p>
          <a:p>
            <a:pPr lvl="2"/>
            <a:r>
              <a:rPr lang="hu-HU" noProof="0" dirty="0" err="1"/>
              <a:t>Third</a:t>
            </a:r>
            <a:r>
              <a:rPr lang="hu-HU" noProof="0" dirty="0"/>
              <a:t> </a:t>
            </a:r>
            <a:r>
              <a:rPr lang="hu-HU" noProof="0" dirty="0" err="1"/>
              <a:t>level</a:t>
            </a:r>
            <a:endParaRPr lang="hu-HU" noProof="0" dirty="0"/>
          </a:p>
          <a:p>
            <a:pPr lvl="3"/>
            <a:r>
              <a:rPr lang="hu-HU" noProof="0" dirty="0" err="1"/>
              <a:t>Fourth</a:t>
            </a:r>
            <a:r>
              <a:rPr lang="hu-HU" noProof="0" dirty="0"/>
              <a:t> </a:t>
            </a:r>
            <a:r>
              <a:rPr lang="hu-HU" noProof="0" dirty="0" err="1"/>
              <a:t>level</a:t>
            </a:r>
            <a:endParaRPr lang="hu-HU" noProof="0" dirty="0"/>
          </a:p>
          <a:p>
            <a:pPr lvl="4"/>
            <a:r>
              <a:rPr lang="hu-HU" noProof="0" dirty="0" err="1"/>
              <a:t>Fifth</a:t>
            </a:r>
            <a:r>
              <a:rPr lang="hu-HU" noProof="0" dirty="0"/>
              <a:t> </a:t>
            </a:r>
            <a:r>
              <a:rPr lang="hu-HU" noProof="0" dirty="0" err="1"/>
              <a:t>level</a:t>
            </a:r>
            <a:endParaRPr lang="hu-HU" noProof="0" dirty="0"/>
          </a:p>
        </p:txBody>
      </p:sp>
    </p:spTree>
    <p:extLst>
      <p:ext uri="{BB962C8B-B14F-4D97-AF65-F5344CB8AC3E}">
        <p14:creationId xmlns:p14="http://schemas.microsoft.com/office/powerpoint/2010/main" val="41405304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 bwMode="auto">
          <a:xfrm>
            <a:off x="347662" y="3156446"/>
            <a:ext cx="84486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20000"/>
              </a:spcBef>
              <a:buClr>
                <a:schemeClr val="tx1"/>
              </a:buClr>
            </a:pPr>
            <a:r>
              <a:rPr lang="hu-HU" sz="2800" b="1" i="1" dirty="0">
                <a:solidFill>
                  <a:srgbClr val="B41020"/>
                </a:solidFill>
              </a:rPr>
              <a:t>Elválasztó fólia címmel</a:t>
            </a:r>
            <a:endParaRPr lang="en-US" sz="2800" b="1" i="1" dirty="0">
              <a:solidFill>
                <a:srgbClr val="B41020"/>
              </a:solidFill>
            </a:endParaRPr>
          </a:p>
        </p:txBody>
      </p:sp>
      <p:pic>
        <p:nvPicPr>
          <p:cNvPr id="8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700" y="-12700"/>
            <a:ext cx="9169400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84143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700" y="-12700"/>
            <a:ext cx="9169400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7575" y="1946275"/>
            <a:ext cx="5626100" cy="163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Kép 34" descr="muegyete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8225" y="5872163"/>
            <a:ext cx="1400175" cy="39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3767138"/>
            <a:ext cx="9155113" cy="2733675"/>
          </a:xfrm>
          <a:prstGeom prst="rect">
            <a:avLst/>
          </a:prstGeom>
          <a:solidFill>
            <a:srgbClr val="8718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/>
          </a:p>
        </p:txBody>
      </p:sp>
      <p:pic>
        <p:nvPicPr>
          <p:cNvPr id="6" name="Kép 34" descr="muegyete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32663" y="3109913"/>
            <a:ext cx="1400175" cy="39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216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 flipH="1">
            <a:off x="8980488" y="149225"/>
            <a:ext cx="174625" cy="704850"/>
          </a:xfrm>
          <a:prstGeom prst="rect">
            <a:avLst/>
          </a:prstGeom>
          <a:solidFill>
            <a:srgbClr val="8718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3" name="Rectangle 12"/>
          <p:cNvSpPr/>
          <p:nvPr/>
        </p:nvSpPr>
        <p:spPr>
          <a:xfrm>
            <a:off x="0" y="6573838"/>
            <a:ext cx="9155113" cy="290512"/>
          </a:xfrm>
          <a:prstGeom prst="rect">
            <a:avLst/>
          </a:prstGeom>
          <a:solidFill>
            <a:srgbClr val="8718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1000" dirty="0"/>
              <a:t>     © Hálózati Rendszerek és Szolgáltatások Tanszék  </a:t>
            </a:r>
            <a:endParaRPr lang="en-US" sz="1000" dirty="0"/>
          </a:p>
        </p:txBody>
      </p:sp>
      <p:pic>
        <p:nvPicPr>
          <p:cNvPr id="1028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663" y="149225"/>
            <a:ext cx="11922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625" y="896938"/>
            <a:ext cx="1257300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1275" y="509588"/>
            <a:ext cx="1416050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/>
          <p:nvPr/>
        </p:nvCxnSpPr>
        <p:spPr>
          <a:xfrm flipV="1">
            <a:off x="1363663" y="1014413"/>
            <a:ext cx="7791450" cy="3175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2" name="TextBox 9"/>
          <p:cNvSpPr txBox="1">
            <a:spLocks noChangeArrowheads="1"/>
          </p:cNvSpPr>
          <p:nvPr/>
        </p:nvSpPr>
        <p:spPr bwMode="auto">
          <a:xfrm>
            <a:off x="8601393" y="6596063"/>
            <a:ext cx="3413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fld id="{B5ED0D89-4142-A84B-A38A-D908094048C3}" type="slidenum">
              <a:rPr lang="en-US" sz="1000" smtClean="0">
                <a:solidFill>
                  <a:schemeClr val="bg1"/>
                </a:solidFill>
              </a:rPr>
              <a:pPr eaLnBrk="1" hangingPunct="1">
                <a:defRPr/>
              </a:pPr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8" r:id="rId2"/>
    <p:sldLayoutId id="2147483759" r:id="rId3"/>
    <p:sldLayoutId id="2147483756" r:id="rId4"/>
  </p:sldLayoutIdLst>
  <p:hf hdr="0" ft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wmf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MEDIANETS </a:t>
            </a:r>
            <a:r>
              <a:rPr lang="mr-IN" dirty="0"/>
              <a:t>–</a:t>
            </a:r>
            <a:r>
              <a:rPr lang="en-US" dirty="0"/>
              <a:t> KIK </a:t>
            </a:r>
            <a:r>
              <a:rPr lang="en-US" dirty="0" err="1"/>
              <a:t>vagyunk</a:t>
            </a:r>
            <a:r>
              <a:rPr lang="en-US" dirty="0"/>
              <a:t>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-23457" y="1426299"/>
            <a:ext cx="8581836" cy="5134707"/>
          </a:xfrm>
        </p:spPr>
        <p:txBody>
          <a:bodyPr/>
          <a:lstStyle/>
          <a:p>
            <a:endParaRPr lang="en-US" sz="2400" dirty="0"/>
          </a:p>
          <a:p>
            <a:r>
              <a:rPr lang="en-US" sz="2400" dirty="0"/>
              <a:t>2</a:t>
            </a:r>
            <a:r>
              <a:rPr lang="hu-HU" sz="2400" dirty="0"/>
              <a:t>0+</a:t>
            </a:r>
            <a:r>
              <a:rPr lang="en-US" sz="2400" dirty="0"/>
              <a:t> </a:t>
            </a:r>
            <a:r>
              <a:rPr lang="en-US" sz="2400" dirty="0" err="1"/>
              <a:t>fős</a:t>
            </a:r>
            <a:r>
              <a:rPr lang="en-US" sz="2400" dirty="0"/>
              <a:t> </a:t>
            </a:r>
            <a:r>
              <a:rPr lang="en-US" sz="2400" dirty="0" err="1"/>
              <a:t>kutató-fejlesztő</a:t>
            </a:r>
            <a:r>
              <a:rPr lang="en-US" sz="2400" dirty="0"/>
              <a:t> labor </a:t>
            </a:r>
          </a:p>
          <a:p>
            <a:r>
              <a:rPr lang="en-US" sz="2400" dirty="0" err="1"/>
              <a:t>Számos</a:t>
            </a:r>
            <a:r>
              <a:rPr lang="en-US" sz="2400" dirty="0"/>
              <a:t> </a:t>
            </a:r>
            <a:r>
              <a:rPr lang="en-US" sz="2400" dirty="0" err="1"/>
              <a:t>nemzetközi</a:t>
            </a:r>
            <a:r>
              <a:rPr lang="en-US" sz="2400" dirty="0"/>
              <a:t> </a:t>
            </a:r>
            <a:r>
              <a:rPr lang="en-US" sz="2400" dirty="0" err="1"/>
              <a:t>ipari</a:t>
            </a:r>
            <a:r>
              <a:rPr lang="en-US" sz="2400" dirty="0"/>
              <a:t> </a:t>
            </a:r>
            <a:r>
              <a:rPr lang="en-US" sz="2400" dirty="0" err="1"/>
              <a:t>és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    </a:t>
            </a:r>
            <a:r>
              <a:rPr lang="en-US" sz="2400" dirty="0" err="1"/>
              <a:t>tudományos</a:t>
            </a:r>
            <a:r>
              <a:rPr lang="en-US" sz="2400" dirty="0"/>
              <a:t> </a:t>
            </a:r>
            <a:r>
              <a:rPr lang="en-US" sz="2400" dirty="0" err="1"/>
              <a:t>kapcsolattal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 err="1"/>
              <a:t>Komoly</a:t>
            </a:r>
            <a:r>
              <a:rPr lang="en-US" sz="2400" dirty="0"/>
              <a:t> K+F </a:t>
            </a:r>
            <a:r>
              <a:rPr lang="en-US" sz="2400" dirty="0" err="1"/>
              <a:t>projektek</a:t>
            </a:r>
            <a:endParaRPr lang="en-US" sz="2400" dirty="0"/>
          </a:p>
          <a:p>
            <a:pPr lvl="1"/>
            <a:r>
              <a:rPr lang="en-US" sz="2000" dirty="0" err="1"/>
              <a:t>Intelligens</a:t>
            </a:r>
            <a:r>
              <a:rPr lang="en-US" sz="2000" dirty="0"/>
              <a:t> </a:t>
            </a:r>
            <a:r>
              <a:rPr lang="en-US" sz="2000" dirty="0" err="1"/>
              <a:t>parkoló</a:t>
            </a:r>
            <a:r>
              <a:rPr lang="en-US" sz="2000" dirty="0"/>
              <a:t> </a:t>
            </a:r>
            <a:r>
              <a:rPr lang="en-US" sz="2000" dirty="0" err="1"/>
              <a:t>rendszer</a:t>
            </a:r>
            <a:r>
              <a:rPr lang="en-US" sz="2000" dirty="0"/>
              <a:t> </a:t>
            </a:r>
            <a:r>
              <a:rPr lang="en-US" sz="2000" dirty="0" err="1"/>
              <a:t>fejlesztése</a:t>
            </a:r>
            <a:endParaRPr lang="en-US" sz="2000" dirty="0"/>
          </a:p>
          <a:p>
            <a:pPr lvl="1"/>
            <a:r>
              <a:rPr lang="en-US" sz="2000" dirty="0"/>
              <a:t>MI </a:t>
            </a:r>
            <a:r>
              <a:rPr lang="en-US" sz="2000" dirty="0" err="1"/>
              <a:t>alapú</a:t>
            </a:r>
            <a:r>
              <a:rPr lang="en-US" sz="2000" dirty="0"/>
              <a:t> </a:t>
            </a:r>
            <a:r>
              <a:rPr lang="en-US" sz="2000" dirty="0" err="1"/>
              <a:t>logisztikai</a:t>
            </a:r>
            <a:r>
              <a:rPr lang="en-US" sz="2000" dirty="0"/>
              <a:t> </a:t>
            </a:r>
            <a:r>
              <a:rPr lang="en-US" sz="2000" dirty="0" err="1"/>
              <a:t>központ</a:t>
            </a:r>
            <a:r>
              <a:rPr lang="en-US" sz="2000" dirty="0"/>
              <a:t> </a:t>
            </a:r>
            <a:r>
              <a:rPr lang="en-US" sz="2000" dirty="0" err="1"/>
              <a:t>optimalizálás</a:t>
            </a:r>
            <a:endParaRPr lang="en-US" sz="2000" dirty="0"/>
          </a:p>
          <a:p>
            <a:pPr lvl="1"/>
            <a:r>
              <a:rPr lang="en-US" sz="2000" dirty="0"/>
              <a:t>MI </a:t>
            </a:r>
            <a:r>
              <a:rPr lang="en-US" sz="2000" dirty="0" err="1"/>
              <a:t>alapú</a:t>
            </a:r>
            <a:r>
              <a:rPr lang="en-US" sz="2000" dirty="0"/>
              <a:t> </a:t>
            </a:r>
            <a:r>
              <a:rPr lang="en-US" sz="2000" dirty="0" err="1"/>
              <a:t>intelligens</a:t>
            </a:r>
            <a:r>
              <a:rPr lang="en-US" sz="2000" dirty="0"/>
              <a:t> </a:t>
            </a:r>
            <a:r>
              <a:rPr lang="en-US" sz="2000" dirty="0" err="1"/>
              <a:t>közlekedési</a:t>
            </a:r>
            <a:r>
              <a:rPr lang="en-US" sz="2000" dirty="0"/>
              <a:t> </a:t>
            </a:r>
            <a:r>
              <a:rPr lang="en-US" sz="2000" dirty="0" err="1"/>
              <a:t>rendszer</a:t>
            </a:r>
            <a:r>
              <a:rPr lang="en-US" sz="2000" dirty="0"/>
              <a:t> </a:t>
            </a:r>
          </a:p>
          <a:p>
            <a:pPr lvl="1"/>
            <a:r>
              <a:rPr lang="en-US" sz="2000" dirty="0"/>
              <a:t>V2X </a:t>
            </a:r>
            <a:r>
              <a:rPr lang="en-US" sz="2000" dirty="0" err="1"/>
              <a:t>alapú</a:t>
            </a:r>
            <a:r>
              <a:rPr lang="en-US" sz="2000" dirty="0"/>
              <a:t> </a:t>
            </a:r>
            <a:r>
              <a:rPr lang="en-US" sz="2000" dirty="0" err="1"/>
              <a:t>okos</a:t>
            </a:r>
            <a:r>
              <a:rPr lang="en-US" sz="2000" dirty="0"/>
              <a:t> </a:t>
            </a:r>
            <a:r>
              <a:rPr lang="en-US" sz="2000" dirty="0" err="1"/>
              <a:t>utak</a:t>
            </a:r>
            <a:r>
              <a:rPr lang="en-US" sz="2000" dirty="0"/>
              <a:t>, </a:t>
            </a:r>
            <a:r>
              <a:rPr lang="en-US" sz="2000" dirty="0" err="1"/>
              <a:t>autónóm</a:t>
            </a:r>
            <a:r>
              <a:rPr lang="en-US" sz="2000" dirty="0"/>
              <a:t> </a:t>
            </a:r>
            <a:r>
              <a:rPr lang="en-US" sz="2000" dirty="0" err="1"/>
              <a:t>járművek</a:t>
            </a:r>
            <a:endParaRPr lang="en-US" sz="2000" dirty="0"/>
          </a:p>
        </p:txBody>
      </p:sp>
      <p:pic>
        <p:nvPicPr>
          <p:cNvPr id="4" name="Content Placeholder 9" descr="Medianets_2019_Oct_group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126" r="-3126"/>
          <a:stretch>
            <a:fillRect/>
          </a:stretch>
        </p:blipFill>
        <p:spPr>
          <a:xfrm>
            <a:off x="4560489" y="1230923"/>
            <a:ext cx="4742821" cy="2762072"/>
          </a:xfrm>
        </p:spPr>
      </p:pic>
      <p:pic>
        <p:nvPicPr>
          <p:cNvPr id="5" name="Content Placeholder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37505" y="4334903"/>
            <a:ext cx="3075819" cy="1791261"/>
          </a:xfrm>
          <a:prstGeom prst="rect">
            <a:avLst/>
          </a:prstGeom>
        </p:spPr>
      </p:pic>
      <p:pic>
        <p:nvPicPr>
          <p:cNvPr id="6" name="Content Placeholder 9" descr="Medianets_2019_Oct_group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126" r="-3126"/>
          <a:stretch>
            <a:fillRect/>
          </a:stretch>
        </p:blipFill>
        <p:spPr>
          <a:xfrm>
            <a:off x="4623625" y="1230923"/>
            <a:ext cx="4520375" cy="2632526"/>
          </a:xfrm>
          <a:prstGeom prst="rect">
            <a:avLst/>
          </a:prstGeom>
        </p:spPr>
      </p:pic>
      <p:pic>
        <p:nvPicPr>
          <p:cNvPr id="7" name="Kép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516" y="1108813"/>
            <a:ext cx="2550825" cy="605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000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066267" y="183859"/>
            <a:ext cx="5785200" cy="844728"/>
          </a:xfrm>
        </p:spPr>
        <p:txBody>
          <a:bodyPr/>
          <a:lstStyle/>
          <a:p>
            <a:pPr algn="ctr"/>
            <a:r>
              <a:rPr lang="hu-HU" sz="2800" dirty="0"/>
              <a:t>MESTERSéges INTELLigencia és okos városok</a:t>
            </a:r>
            <a:endParaRPr lang="hu-HU" sz="2800" noProof="0" dirty="0"/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hu-HU" sz="2400" dirty="0"/>
          </a:p>
          <a:p>
            <a:pPr marL="0" indent="0">
              <a:buNone/>
            </a:pPr>
            <a:r>
              <a:rPr lang="hu-HU" dirty="0"/>
              <a:t>Altémák:</a:t>
            </a:r>
          </a:p>
          <a:p>
            <a:endParaRPr lang="hu-HU" sz="2400" dirty="0"/>
          </a:p>
          <a:p>
            <a:r>
              <a:rPr lang="hu-HU" sz="2400" dirty="0"/>
              <a:t>Adatbányászati megoldások okos </a:t>
            </a:r>
            <a:br>
              <a:rPr lang="hu-HU" sz="2400" dirty="0"/>
            </a:br>
            <a:r>
              <a:rPr lang="hu-HU" sz="2400" dirty="0"/>
              <a:t>városokban</a:t>
            </a:r>
          </a:p>
          <a:p>
            <a:pPr lvl="1"/>
            <a:r>
              <a:rPr lang="hu-HU" sz="2000" dirty="0"/>
              <a:t>gépi tanulási módszerek elsajátítása</a:t>
            </a:r>
          </a:p>
          <a:p>
            <a:pPr lvl="1"/>
            <a:r>
              <a:rPr lang="en-US" sz="2000" dirty="0"/>
              <a:t>f</a:t>
            </a:r>
            <a:r>
              <a:rPr lang="hu-HU" sz="2000" dirty="0"/>
              <a:t>orgalompredikció és anomáliadetekció</a:t>
            </a:r>
          </a:p>
          <a:p>
            <a:endParaRPr lang="hu-HU" sz="2400" dirty="0"/>
          </a:p>
          <a:p>
            <a:r>
              <a:rPr lang="hu-HU" sz="2400" dirty="0"/>
              <a:t>Kooperatív jármű-kommunikáció </a:t>
            </a:r>
            <a:br>
              <a:rPr lang="hu-HU" sz="2400" dirty="0"/>
            </a:br>
            <a:r>
              <a:rPr lang="hu-HU" sz="2400" dirty="0"/>
              <a:t>(V2X/C-ITS) technológiái és alkalmazása</a:t>
            </a:r>
          </a:p>
          <a:p>
            <a:pPr lvl="1"/>
            <a:r>
              <a:rPr lang="hu-HU" sz="2000" dirty="0"/>
              <a:t>jármű-jármű és jármű-infrastruktúra </a:t>
            </a:r>
          </a:p>
          <a:p>
            <a:pPr lvl="1"/>
            <a:r>
              <a:rPr lang="hu-HU" sz="2000" dirty="0"/>
              <a:t>IEEE 802.11p/</a:t>
            </a:r>
            <a:r>
              <a:rPr lang="hu-HU" sz="2000" dirty="0" err="1"/>
              <a:t>bd</a:t>
            </a:r>
            <a:r>
              <a:rPr lang="hu-HU" sz="2000" dirty="0"/>
              <a:t> és a 3GPP 4G/5G alapú V2X</a:t>
            </a:r>
          </a:p>
          <a:p>
            <a:pPr lvl="1"/>
            <a:r>
              <a:rPr lang="hu-HU" sz="2000" dirty="0"/>
              <a:t>mérések valós és szimulált környezetben</a:t>
            </a:r>
          </a:p>
          <a:p>
            <a:endParaRPr lang="hu-HU" sz="2400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3544" y="1310535"/>
            <a:ext cx="2550825" cy="605281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7691" y="2600710"/>
            <a:ext cx="2383776" cy="1656580"/>
          </a:xfrm>
          <a:prstGeom prst="rect">
            <a:avLst/>
          </a:prstGeom>
        </p:spPr>
      </p:pic>
      <p:pic>
        <p:nvPicPr>
          <p:cNvPr id="5" name="Picture 6" descr="Continental Automotive - V2X Communication">
            <a:extLst>
              <a:ext uri="{FF2B5EF4-FFF2-40B4-BE49-F238E27FC236}">
                <a16:creationId xmlns:a16="http://schemas.microsoft.com/office/drawing/2014/main" id="{A807501D-8982-F1D4-565F-028D7D24BE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52" r="10046"/>
          <a:stretch/>
        </p:blipFill>
        <p:spPr bwMode="auto">
          <a:xfrm>
            <a:off x="6467691" y="4786636"/>
            <a:ext cx="2375472" cy="1680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6351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Autonóm járművek a jövő intelligens városaiban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0"/>
          </p:nvPr>
        </p:nvSpPr>
        <p:spPr>
          <a:xfrm>
            <a:off x="-35669" y="1230923"/>
            <a:ext cx="8581836" cy="5134707"/>
          </a:xfrm>
        </p:spPr>
        <p:txBody>
          <a:bodyPr>
            <a:normAutofit/>
          </a:bodyPr>
          <a:lstStyle/>
          <a:p>
            <a:endParaRPr lang="hu-HU" sz="2400" dirty="0"/>
          </a:p>
          <a:p>
            <a:r>
              <a:rPr lang="hu-HU" sz="2400" dirty="0"/>
              <a:t>Gépi tanuláson alapuló forgalom- és </a:t>
            </a:r>
            <a:br>
              <a:rPr lang="hu-HU" sz="2400" dirty="0"/>
            </a:br>
            <a:r>
              <a:rPr lang="hu-HU" sz="2400" dirty="0"/>
              <a:t>járműirányítás</a:t>
            </a:r>
          </a:p>
          <a:p>
            <a:pPr lvl="1"/>
            <a:r>
              <a:rPr lang="hu-HU" sz="2000" dirty="0"/>
              <a:t>megerősítéses tanulás alkalmazása</a:t>
            </a:r>
          </a:p>
          <a:p>
            <a:pPr lvl="1"/>
            <a:r>
              <a:rPr lang="hu-HU" sz="2000" dirty="0"/>
              <a:t>dinamikus lámpavezérlés és önvezető jármű </a:t>
            </a:r>
            <a:br>
              <a:rPr lang="hu-HU" sz="2000" dirty="0"/>
            </a:br>
            <a:r>
              <a:rPr lang="hu-HU" sz="2000" dirty="0"/>
              <a:t>megoldások</a:t>
            </a:r>
          </a:p>
          <a:p>
            <a:endParaRPr lang="hu-HU" sz="2400" dirty="0"/>
          </a:p>
          <a:p>
            <a:r>
              <a:rPr lang="hu-HU" sz="2400" dirty="0"/>
              <a:t>Internetelérés okos járművekben</a:t>
            </a:r>
          </a:p>
          <a:p>
            <a:pPr lvl="1"/>
            <a:r>
              <a:rPr lang="hu-HU" sz="2000" dirty="0"/>
              <a:t>IPv4/IPv6 együttműködése</a:t>
            </a:r>
          </a:p>
          <a:p>
            <a:pPr lvl="1"/>
            <a:r>
              <a:rPr lang="hu-HU" sz="2000" dirty="0"/>
              <a:t>áttérési technológiák teljesítményelemzése</a:t>
            </a: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6871" y="3942167"/>
            <a:ext cx="2009553" cy="1425496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A35CA38B-CE8A-8210-D8B4-C2C7314A408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2648" y="1791953"/>
            <a:ext cx="2383776" cy="1589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099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Autonóm járművek a jövő intelligens városaiban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346" t="43919" r="29808" b="49094"/>
          <a:stretch/>
        </p:blipFill>
        <p:spPr>
          <a:xfrm>
            <a:off x="3006968" y="3323492"/>
            <a:ext cx="3094893" cy="47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574707"/>
      </p:ext>
    </p:extLst>
  </p:cSld>
  <p:clrMapOvr>
    <a:masterClrMapping/>
  </p:clrMapOvr>
</p:sld>
</file>

<file path=ppt/theme/theme1.xml><?xml version="1.0" encoding="utf-8"?>
<a:theme xmlns:a="http://schemas.openxmlformats.org/drawingml/2006/main" name="HIT template 4 3tmpl - FIN-HU">
  <a:themeElements>
    <a:clrScheme name="MaxiMizeR">
      <a:dk1>
        <a:srgbClr val="9CBB2C"/>
      </a:dk1>
      <a:lt1>
        <a:sysClr val="window" lastClr="FFFFFF"/>
      </a:lt1>
      <a:dk2>
        <a:srgbClr val="234C46"/>
      </a:dk2>
      <a:lt2>
        <a:srgbClr val="EEECE1"/>
      </a:lt2>
      <a:accent1>
        <a:srgbClr val="00000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wrap="none"/>
      <a:lstStyle>
        <a:defPPr algn="r" eaLnBrk="0" hangingPunct="0">
          <a:spcBef>
            <a:spcPct val="20000"/>
          </a:spcBef>
          <a:buClr>
            <a:schemeClr val="tx1"/>
          </a:buClr>
          <a:defRPr sz="1500" i="0" dirty="0" smtClean="0">
            <a:solidFill>
              <a:schemeClr val="accent1">
                <a:lumMod val="75000"/>
                <a:lumOff val="25000"/>
              </a:schemeClr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1589</TotalTime>
  <Words>135</Words>
  <Application>Microsoft Office PowerPoint</Application>
  <PresentationFormat>Diavetítés a képernyőre (4:3 oldalarány)</PresentationFormat>
  <Paragraphs>35</Paragraphs>
  <Slides>4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</vt:i4>
      </vt:variant>
    </vt:vector>
  </HeadingPairs>
  <TitlesOfParts>
    <vt:vector size="7" baseType="lpstr">
      <vt:lpstr>Arial</vt:lpstr>
      <vt:lpstr>Calibri</vt:lpstr>
      <vt:lpstr>HIT template 4 3tmpl - FIN-HU</vt:lpstr>
      <vt:lpstr>MEDIANETS – KIK vagyunk?</vt:lpstr>
      <vt:lpstr>MESTERSéges INTELLigencia és okos városok</vt:lpstr>
      <vt:lpstr>Autonóm járművek a jövő intelligens városaiban</vt:lpstr>
      <vt:lpstr>Autonóm járművek a jövő intelligens városaiban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</dc:creator>
  <cp:lastModifiedBy>Huszák Árpád</cp:lastModifiedBy>
  <cp:revision>111</cp:revision>
  <cp:lastPrinted>2017-02-26T16:06:22Z</cp:lastPrinted>
  <dcterms:created xsi:type="dcterms:W3CDTF">2017-10-02T12:00:02Z</dcterms:created>
  <dcterms:modified xsi:type="dcterms:W3CDTF">2022-09-06T11:02:41Z</dcterms:modified>
</cp:coreProperties>
</file>