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63" r:id="rId4"/>
    <p:sldId id="262" r:id="rId5"/>
    <p:sldId id="261" r:id="rId6"/>
    <p:sldId id="264" r:id="rId7"/>
    <p:sldId id="265" r:id="rId8"/>
    <p:sldId id="266" r:id="rId9"/>
    <p:sldId id="267" r:id="rId10"/>
    <p:sldId id="268" r:id="rId11"/>
    <p:sldId id="260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1020"/>
    <a:srgbClr val="777679"/>
    <a:srgbClr val="871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4" autoAdjust="0"/>
    <p:restoredTop sz="94038" autoAdjust="0"/>
  </p:normalViewPr>
  <p:slideViewPr>
    <p:cSldViewPr snapToGrid="0" snapToObjects="1">
      <p:cViewPr varScale="1">
        <p:scale>
          <a:sx n="105" d="100"/>
          <a:sy n="105" d="100"/>
        </p:scale>
        <p:origin x="175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3" d="100"/>
          <a:sy n="53" d="100"/>
        </p:scale>
        <p:origin x="22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D8251B8-D80C-6140-B4EF-BE6BAE28609D}" type="datetimeFigureOut">
              <a:rPr lang="en-US"/>
              <a:pPr>
                <a:defRPr/>
              </a:pPr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C2A1875-369C-CE41-888B-CB6DF0040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951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BE7665B-E0C9-F849-B4D6-A964C406523E}" type="datetimeFigureOut">
              <a:rPr lang="en-US"/>
              <a:pPr>
                <a:defRPr/>
              </a:pPr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noProof="0" smtClean="0"/>
              <a:t>Click to edit Master text styles</a:t>
            </a:r>
          </a:p>
          <a:p>
            <a:pPr lvl="1"/>
            <a:r>
              <a:rPr lang="hu-HU" noProof="0" smtClean="0"/>
              <a:t>Second level</a:t>
            </a:r>
          </a:p>
          <a:p>
            <a:pPr lvl="2"/>
            <a:r>
              <a:rPr lang="hu-HU" noProof="0" smtClean="0"/>
              <a:t>Third level</a:t>
            </a:r>
          </a:p>
          <a:p>
            <a:pPr lvl="3"/>
            <a:r>
              <a:rPr lang="hu-HU" noProof="0" smtClean="0"/>
              <a:t>Fourth level</a:t>
            </a:r>
          </a:p>
          <a:p>
            <a:pPr lvl="4"/>
            <a:r>
              <a:rPr lang="hu-HU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777826-B044-0948-AC2D-168CF3D2B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8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77826-B044-0948-AC2D-168CF3D2B52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45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288" y="574675"/>
            <a:ext cx="60960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 userDrawn="1"/>
        </p:nvSpPr>
        <p:spPr>
          <a:xfrm>
            <a:off x="8748713" y="574675"/>
            <a:ext cx="407987" cy="1674813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V="1">
            <a:off x="776288" y="2913063"/>
            <a:ext cx="7972425" cy="3175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776288" y="3082925"/>
            <a:ext cx="6553200" cy="93113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>
                <a:solidFill>
                  <a:srgbClr val="B41020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hu-HU" dirty="0" smtClean="0"/>
              <a:t>AZ ELŐADÁS CÍME EGY SORBAN VAGY AKÁR KETTŐBEN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776288" y="4203088"/>
            <a:ext cx="6553200" cy="9715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200">
                <a:solidFill>
                  <a:srgbClr val="777679"/>
                </a:solidFill>
              </a:defRPr>
            </a:lvl1pPr>
          </a:lstStyle>
          <a:p>
            <a:pPr lvl="0"/>
            <a:r>
              <a:rPr lang="hu-HU" dirty="0" smtClean="0"/>
              <a:t>Az előadás alcíme, rövid leírása</a:t>
            </a:r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8" hasCustomPrompt="1"/>
          </p:nvPr>
        </p:nvSpPr>
        <p:spPr>
          <a:xfrm>
            <a:off x="776288" y="5316023"/>
            <a:ext cx="6553200" cy="3683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>
                <a:solidFill>
                  <a:srgbClr val="871829"/>
                </a:solidFill>
              </a:defRPr>
            </a:lvl1pPr>
          </a:lstStyle>
          <a:p>
            <a:pPr lvl="0"/>
            <a:r>
              <a:rPr lang="hu-HU" dirty="0" smtClean="0"/>
              <a:t>Szerző Vezetéknév Név</a:t>
            </a:r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776288" y="5778936"/>
            <a:ext cx="6553200" cy="79094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base" latinLnBrk="0" hangingPunct="1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000" b="0">
                <a:solidFill>
                  <a:srgbClr val="262626"/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hu-HU" dirty="0" smtClean="0"/>
              <a:t>BME Hálózati Rendszerek és Szolgáltatások Tanszék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hu-HU" dirty="0" smtClean="0"/>
              <a:t>mailcíme@hit.bme.hu</a:t>
            </a:r>
          </a:p>
        </p:txBody>
      </p:sp>
      <p:pic>
        <p:nvPicPr>
          <p:cNvPr id="24" name="Kép 34" descr="muegyete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2531" y="5978352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zövegdoboz 1"/>
          <p:cNvSpPr txBox="1"/>
          <p:nvPr userDrawn="1"/>
        </p:nvSpPr>
        <p:spPr bwMode="auto">
          <a:xfrm>
            <a:off x="7552531" y="5316023"/>
            <a:ext cx="1400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lvl="0" algn="ctr"/>
            <a:r>
              <a:rPr lang="hu-HU" sz="1600" b="0" dirty="0" smtClean="0">
                <a:solidFill>
                  <a:schemeClr val="accent1"/>
                </a:solidFill>
              </a:rPr>
              <a:t>Budapest, </a:t>
            </a:r>
            <a:br>
              <a:rPr lang="hu-HU" sz="1600" b="0" dirty="0" smtClean="0">
                <a:solidFill>
                  <a:schemeClr val="accent1"/>
                </a:solidFill>
              </a:rPr>
            </a:br>
            <a:fld id="{5ED1630B-7CFF-4231-AF92-D9968A6C99A9}" type="datetime1">
              <a:rPr lang="hu-HU" sz="1600" b="0" smtClean="0">
                <a:solidFill>
                  <a:schemeClr val="accent1"/>
                </a:solidFill>
              </a:rPr>
              <a:pPr lvl="0" algn="ctr"/>
              <a:t>2022. 09. 08.</a:t>
            </a:fld>
            <a:endParaRPr lang="hu-HU" sz="1600" b="0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3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066267" y="95251"/>
            <a:ext cx="5785200" cy="844728"/>
          </a:xfrm>
          <a:prstGeom prst="rect">
            <a:avLst/>
          </a:prstGeom>
        </p:spPr>
        <p:txBody>
          <a:bodyPr anchor="b" anchorCtr="0"/>
          <a:lstStyle>
            <a:lvl1pPr algn="r">
              <a:defRPr sz="2600" b="1" cap="all" baseline="0">
                <a:solidFill>
                  <a:srgbClr val="871829"/>
                </a:solidFill>
              </a:defRPr>
            </a:lvl1pPr>
          </a:lstStyle>
          <a:p>
            <a:r>
              <a:rPr lang="hu-HU" noProof="0" dirty="0" smtClean="0"/>
              <a:t>A FÓLIA CÍME</a:t>
            </a:r>
            <a:endParaRPr lang="hu-HU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8581836" cy="513470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hu-HU" noProof="0" dirty="0" smtClean="0"/>
              <a:t>Edit Master text </a:t>
            </a:r>
            <a:r>
              <a:rPr lang="hu-HU" noProof="0" dirty="0" err="1" smtClean="0"/>
              <a:t>styles</a:t>
            </a:r>
            <a:endParaRPr lang="hu-HU" noProof="0" dirty="0" smtClean="0"/>
          </a:p>
          <a:p>
            <a:pPr lvl="1"/>
            <a:r>
              <a:rPr lang="hu-HU" noProof="0" dirty="0" err="1" smtClean="0"/>
              <a:t>Second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2"/>
            <a:r>
              <a:rPr lang="hu-HU" noProof="0" dirty="0" err="1" smtClean="0"/>
              <a:t>Third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3"/>
            <a:r>
              <a:rPr lang="hu-HU" noProof="0" dirty="0" err="1" smtClean="0"/>
              <a:t>Fourth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 smtClean="0"/>
          </a:p>
          <a:p>
            <a:pPr lvl="4"/>
            <a:r>
              <a:rPr lang="hu-HU" noProof="0" dirty="0" err="1" smtClean="0"/>
              <a:t>Fifth</a:t>
            </a:r>
            <a:r>
              <a:rPr lang="hu-HU" noProof="0" dirty="0" smtClean="0"/>
              <a:t> </a:t>
            </a:r>
            <a:r>
              <a:rPr lang="hu-HU" noProof="0" dirty="0" err="1" smtClean="0"/>
              <a:t>level</a:t>
            </a:r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41405304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 bwMode="auto">
          <a:xfrm>
            <a:off x="347662" y="3156446"/>
            <a:ext cx="84486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b="1" i="1" dirty="0" smtClean="0">
                <a:solidFill>
                  <a:srgbClr val="B41020"/>
                </a:solidFill>
              </a:rPr>
              <a:t>Elválasztó fólia címmel</a:t>
            </a:r>
            <a:endParaRPr lang="en-US" sz="2800" b="1" i="1" dirty="0" smtClean="0">
              <a:solidFill>
                <a:srgbClr val="B41020"/>
              </a:solidFill>
            </a:endParaRPr>
          </a:p>
        </p:txBody>
      </p:sp>
      <p:pic>
        <p:nvPicPr>
          <p:cNvPr id="8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414346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12700"/>
            <a:ext cx="91694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7575" y="1946275"/>
            <a:ext cx="56261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ép 34" descr="muegyete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8225" y="5872163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3767138"/>
            <a:ext cx="9155113" cy="2733675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/>
          </a:p>
        </p:txBody>
      </p:sp>
      <p:pic>
        <p:nvPicPr>
          <p:cNvPr id="6" name="Kép 34" descr="muegyete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2663" y="3109913"/>
            <a:ext cx="1400175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166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 flipH="1">
            <a:off x="8980488" y="149225"/>
            <a:ext cx="174625" cy="704850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3" name="Rectangle 12"/>
          <p:cNvSpPr/>
          <p:nvPr/>
        </p:nvSpPr>
        <p:spPr>
          <a:xfrm>
            <a:off x="0" y="6573838"/>
            <a:ext cx="9155113" cy="290512"/>
          </a:xfrm>
          <a:prstGeom prst="rect">
            <a:avLst/>
          </a:prstGeom>
          <a:solidFill>
            <a:srgbClr val="871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u-HU" sz="1000" dirty="0"/>
              <a:t>     © Hálózati Rendszerek és Szolgáltatások Tanszék  </a:t>
            </a:r>
            <a:endParaRPr lang="en-US" sz="1000" dirty="0"/>
          </a:p>
        </p:txBody>
      </p:sp>
      <p:pic>
        <p:nvPicPr>
          <p:cNvPr id="1028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663" y="149225"/>
            <a:ext cx="1192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" y="896938"/>
            <a:ext cx="12573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509588"/>
            <a:ext cx="14160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1363663" y="1014413"/>
            <a:ext cx="7791450" cy="3175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2" name="TextBox 9"/>
          <p:cNvSpPr txBox="1">
            <a:spLocks noChangeArrowheads="1"/>
          </p:cNvSpPr>
          <p:nvPr/>
        </p:nvSpPr>
        <p:spPr bwMode="auto">
          <a:xfrm>
            <a:off x="8601393" y="6596063"/>
            <a:ext cx="341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B5ED0D89-4142-A84B-A38A-D908094048C3}" type="slidenum">
              <a:rPr lang="en-US" sz="10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0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8" r:id="rId2"/>
    <p:sldLayoutId id="2147483759" r:id="rId3"/>
    <p:sldLayoutId id="2147483756" r:id="rId4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hu-HU" dirty="0" smtClean="0"/>
              <a:t>Az akusztika válogatott fejezetei</a:t>
            </a:r>
            <a:br>
              <a:rPr lang="hu-HU" dirty="0" smtClean="0"/>
            </a:br>
            <a:r>
              <a:rPr lang="hu-HU" dirty="0" smtClean="0"/>
              <a:t>(LAST)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hu-HU" noProof="0" dirty="0" smtClean="0"/>
              <a:t>Témalaboratórium tájékoztató, 20</a:t>
            </a:r>
            <a:r>
              <a:rPr lang="en-US" noProof="0" dirty="0" smtClean="0"/>
              <a:t>2</a:t>
            </a:r>
            <a:r>
              <a:rPr lang="hu-HU" noProof="0" dirty="0" smtClean="0"/>
              <a:t>2.</a:t>
            </a:r>
            <a:endParaRPr lang="hu-HU" noProof="0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hu-HU" noProof="0" dirty="0" smtClean="0"/>
              <a:t>Dr. </a:t>
            </a:r>
            <a:r>
              <a:rPr lang="hu-HU" noProof="0" dirty="0" err="1" smtClean="0"/>
              <a:t>Rucz</a:t>
            </a:r>
            <a:r>
              <a:rPr lang="hu-HU" noProof="0" dirty="0" smtClean="0"/>
              <a:t> Péter</a:t>
            </a:r>
            <a:endParaRPr lang="hu-HU" noProof="0" dirty="0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>
              <a:lnSpc>
                <a:spcPct val="100000"/>
              </a:lnSpc>
              <a:defRPr/>
            </a:pPr>
            <a:r>
              <a:rPr lang="hu-HU" noProof="0" dirty="0"/>
              <a:t>BME Hálózati Rendszerek és Szolgáltatások Tanszék</a:t>
            </a:r>
          </a:p>
          <a:p>
            <a:pPr lvl="0">
              <a:lnSpc>
                <a:spcPct val="100000"/>
              </a:lnSpc>
              <a:defRPr/>
            </a:pPr>
            <a:r>
              <a:rPr lang="hu-HU" noProof="0" dirty="0" err="1" smtClean="0"/>
              <a:t>rucz</a:t>
            </a:r>
            <a:r>
              <a:rPr lang="hu-HU" noProof="0" dirty="0" smtClean="0"/>
              <a:t>@</a:t>
            </a:r>
            <a:r>
              <a:rPr lang="hu-HU" noProof="0" dirty="0" err="1" smtClean="0"/>
              <a:t>hit.bme.hu</a:t>
            </a:r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9879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 hang érzeti jellemzői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4321419" cy="5134707"/>
          </a:xfrm>
        </p:spPr>
        <p:txBody>
          <a:bodyPr/>
          <a:lstStyle/>
          <a:p>
            <a:r>
              <a:rPr lang="hu-HU" noProof="0" dirty="0" smtClean="0"/>
              <a:t>Szubjektív mérőszámok</a:t>
            </a:r>
          </a:p>
          <a:p>
            <a:pPr lvl="1"/>
            <a:r>
              <a:rPr lang="hu-HU" dirty="0" smtClean="0"/>
              <a:t>Hangosság</a:t>
            </a:r>
          </a:p>
          <a:p>
            <a:pPr lvl="1"/>
            <a:r>
              <a:rPr lang="hu-HU" dirty="0" smtClean="0"/>
              <a:t>Beszédérthetőség</a:t>
            </a:r>
          </a:p>
          <a:p>
            <a:pPr lvl="1"/>
            <a:r>
              <a:rPr lang="hu-HU" noProof="0" dirty="0" smtClean="0"/>
              <a:t>Zavarás</a:t>
            </a:r>
          </a:p>
          <a:p>
            <a:endParaRPr lang="hu-HU" dirty="0" smtClean="0"/>
          </a:p>
          <a:p>
            <a:r>
              <a:rPr lang="hu-HU" dirty="0" smtClean="0"/>
              <a:t>Alkalmazások</a:t>
            </a:r>
            <a:endParaRPr lang="hu-HU" noProof="0" dirty="0" smtClean="0"/>
          </a:p>
          <a:p>
            <a:pPr lvl="1"/>
            <a:r>
              <a:rPr lang="hu-HU" noProof="0" dirty="0" smtClean="0"/>
              <a:t>Hallásvédelem</a:t>
            </a:r>
          </a:p>
          <a:p>
            <a:pPr lvl="1"/>
            <a:r>
              <a:rPr lang="hu-HU" dirty="0" err="1" smtClean="0"/>
              <a:t>Pszichoakusztikai</a:t>
            </a:r>
            <a:r>
              <a:rPr lang="hu-HU" dirty="0" smtClean="0"/>
              <a:t> elvű </a:t>
            </a:r>
            <a:r>
              <a:rPr lang="hu-HU" dirty="0" err="1" smtClean="0"/>
              <a:t>audiotömörítés</a:t>
            </a:r>
            <a:endParaRPr lang="hu-HU" dirty="0" smtClean="0"/>
          </a:p>
          <a:p>
            <a:pPr lvl="1"/>
            <a:r>
              <a:rPr lang="hu-HU" noProof="0" dirty="0" smtClean="0"/>
              <a:t>Repülőgépzaj elemzése</a:t>
            </a:r>
          </a:p>
        </p:txBody>
      </p:sp>
      <p:pic>
        <p:nvPicPr>
          <p:cNvPr id="4" name="Kép 3" descr="COSMA sound machine tes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050" y="3636722"/>
            <a:ext cx="4260417" cy="2840278"/>
          </a:xfrm>
          <a:prstGeom prst="rect">
            <a:avLst/>
          </a:prstGeom>
        </p:spPr>
      </p:pic>
      <p:pic>
        <p:nvPicPr>
          <p:cNvPr id="5" name="Kép 4" descr="ful_felepites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0" y="1230923"/>
            <a:ext cx="4374717" cy="229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 bwMode="auto">
          <a:xfrm>
            <a:off x="2876609" y="4062367"/>
            <a:ext cx="3914715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i="0" dirty="0" smtClean="0">
                <a:solidFill>
                  <a:schemeClr val="bg1"/>
                </a:solidFill>
              </a:rPr>
              <a:t>Köszönöm a figyelmet!</a:t>
            </a:r>
          </a:p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endParaRPr lang="hu-HU" sz="2800" i="0" dirty="0" smtClean="0">
              <a:solidFill>
                <a:schemeClr val="bg1"/>
              </a:solidFill>
            </a:endParaRPr>
          </a:p>
          <a:p>
            <a:pPr algn="ct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2800" dirty="0" smtClean="0">
                <a:solidFill>
                  <a:schemeClr val="bg1"/>
                </a:solidFill>
              </a:rPr>
              <a:t>További információ: </a:t>
            </a:r>
            <a:r>
              <a:rPr lang="hu-HU" sz="2800" dirty="0" err="1" smtClean="0">
                <a:solidFill>
                  <a:schemeClr val="bg1"/>
                </a:solidFill>
              </a:rPr>
              <a:t>rucz</a:t>
            </a:r>
            <a:r>
              <a:rPr lang="hu-HU" sz="2800" dirty="0" smtClean="0">
                <a:solidFill>
                  <a:schemeClr val="bg1"/>
                </a:solidFill>
              </a:rPr>
              <a:t>@</a:t>
            </a:r>
            <a:r>
              <a:rPr lang="hu-HU" sz="2800" dirty="0" err="1" smtClean="0">
                <a:solidFill>
                  <a:schemeClr val="bg1"/>
                </a:solidFill>
              </a:rPr>
              <a:t>hit.bme.hu</a:t>
            </a:r>
            <a:endParaRPr lang="hu-HU" sz="2800" i="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53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Az Akusztikai És Stúdiótechnikai Laboratórium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051457"/>
            <a:ext cx="8581836" cy="5134707"/>
          </a:xfrm>
        </p:spPr>
        <p:txBody>
          <a:bodyPr/>
          <a:lstStyle/>
          <a:p>
            <a:r>
              <a:rPr lang="hu-HU" noProof="0" dirty="0" smtClean="0"/>
              <a:t>Gyakorló hangstúdió</a:t>
            </a:r>
          </a:p>
          <a:p>
            <a:r>
              <a:rPr lang="hu-HU" dirty="0" smtClean="0"/>
              <a:t>Süketszoba</a:t>
            </a:r>
          </a:p>
          <a:p>
            <a:r>
              <a:rPr lang="hu-HU" noProof="0" dirty="0" smtClean="0"/>
              <a:t>Laboratórium</a:t>
            </a:r>
          </a:p>
          <a:p>
            <a:pPr lvl="1"/>
            <a:r>
              <a:rPr lang="hu-HU" noProof="0" dirty="0" smtClean="0"/>
              <a:t>Mérőeszközök</a:t>
            </a:r>
          </a:p>
          <a:p>
            <a:pPr lvl="1"/>
            <a:r>
              <a:rPr lang="hu-HU" dirty="0" smtClean="0"/>
              <a:t>Apple </a:t>
            </a:r>
            <a:r>
              <a:rPr lang="hu-HU" dirty="0" err="1" smtClean="0"/>
              <a:t>iMac</a:t>
            </a:r>
            <a:r>
              <a:rPr lang="hu-HU" dirty="0" smtClean="0"/>
              <a:t> géppark</a:t>
            </a:r>
            <a:endParaRPr lang="hu-HU" noProof="0" dirty="0" smtClean="0"/>
          </a:p>
        </p:txBody>
      </p:sp>
      <p:pic>
        <p:nvPicPr>
          <p:cNvPr id="4" name="Kép 3" descr="drone_measuremen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86" y="3546230"/>
            <a:ext cx="3757851" cy="2819400"/>
          </a:xfrm>
          <a:prstGeom prst="rect">
            <a:avLst/>
          </a:prstGeom>
        </p:spPr>
      </p:pic>
      <p:pic>
        <p:nvPicPr>
          <p:cNvPr id="5" name="Kép 4" descr="3_20051116_IMG_1318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95" y="3546230"/>
            <a:ext cx="4233672" cy="2819400"/>
          </a:xfrm>
          <a:prstGeom prst="rect">
            <a:avLst/>
          </a:prstGeom>
        </p:spPr>
      </p:pic>
      <p:pic>
        <p:nvPicPr>
          <p:cNvPr id="6" name="Kép 5" descr="4_vlcsnap_1-2014-10-15-19h05m49s14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95" y="1049528"/>
            <a:ext cx="4233672" cy="238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oktatói Csapat</a:t>
            </a:r>
            <a:endParaRPr lang="hu-HU" noProof="0" dirty="0"/>
          </a:p>
        </p:txBody>
      </p:sp>
      <p:pic>
        <p:nvPicPr>
          <p:cNvPr id="4" name="Kép 3" descr="augusztinovicz_fulo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86" y="1099668"/>
            <a:ext cx="1443990" cy="1881171"/>
          </a:xfrm>
          <a:prstGeom prst="rect">
            <a:avLst/>
          </a:prstGeom>
        </p:spPr>
      </p:pic>
      <p:pic>
        <p:nvPicPr>
          <p:cNvPr id="5" name="Kép 4" descr="fia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538" y="1099669"/>
            <a:ext cx="1418113" cy="1881170"/>
          </a:xfrm>
          <a:prstGeom prst="rect">
            <a:avLst/>
          </a:prstGeom>
        </p:spPr>
      </p:pic>
      <p:pic>
        <p:nvPicPr>
          <p:cNvPr id="6" name="Kép 5" descr="firtha_gergel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4619" y="1127871"/>
            <a:ext cx="1460285" cy="1862108"/>
          </a:xfrm>
          <a:prstGeom prst="rect">
            <a:avLst/>
          </a:prstGeom>
        </p:spPr>
      </p:pic>
      <p:pic>
        <p:nvPicPr>
          <p:cNvPr id="7" name="Kép 6" descr="jenei-kulcsar_dor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948" y="3583788"/>
            <a:ext cx="1400991" cy="1874566"/>
          </a:xfrm>
          <a:prstGeom prst="rect">
            <a:avLst/>
          </a:prstGeom>
        </p:spPr>
      </p:pic>
      <p:pic>
        <p:nvPicPr>
          <p:cNvPr id="8" name="Kép 7" descr="marki_feren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8518" y="1106457"/>
            <a:ext cx="1424923" cy="1890648"/>
          </a:xfrm>
          <a:prstGeom prst="rect">
            <a:avLst/>
          </a:prstGeom>
        </p:spPr>
      </p:pic>
      <p:pic>
        <p:nvPicPr>
          <p:cNvPr id="9" name="Kép 8" descr="rucz_pet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2079" y="3560087"/>
            <a:ext cx="1429691" cy="1926534"/>
          </a:xfrm>
          <a:prstGeom prst="rect">
            <a:avLst/>
          </a:prstGeom>
        </p:spPr>
      </p:pic>
      <p:sp>
        <p:nvSpPr>
          <p:cNvPr id="10" name="Szövegdoboz 9"/>
          <p:cNvSpPr txBox="1"/>
          <p:nvPr/>
        </p:nvSpPr>
        <p:spPr bwMode="auto">
          <a:xfrm>
            <a:off x="158936" y="2997105"/>
            <a:ext cx="200567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Augusztinovicz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Fülöp</a:t>
            </a:r>
          </a:p>
        </p:txBody>
      </p:sp>
      <p:sp>
        <p:nvSpPr>
          <p:cNvPr id="11" name="Szövegdoboz 10"/>
          <p:cNvSpPr txBox="1"/>
          <p:nvPr/>
        </p:nvSpPr>
        <p:spPr bwMode="auto">
          <a:xfrm>
            <a:off x="2847560" y="2997105"/>
            <a:ext cx="111601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Fiala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Péter</a:t>
            </a:r>
          </a:p>
        </p:txBody>
      </p:sp>
      <p:sp>
        <p:nvSpPr>
          <p:cNvPr id="12" name="Szövegdoboz 11"/>
          <p:cNvSpPr txBox="1"/>
          <p:nvPr/>
        </p:nvSpPr>
        <p:spPr bwMode="auto">
          <a:xfrm>
            <a:off x="5019758" y="2997105"/>
            <a:ext cx="140455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Firtha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Gergely</a:t>
            </a:r>
          </a:p>
        </p:txBody>
      </p:sp>
      <p:sp>
        <p:nvSpPr>
          <p:cNvPr id="13" name="Szövegdoboz 12"/>
          <p:cNvSpPr txBox="1"/>
          <p:nvPr/>
        </p:nvSpPr>
        <p:spPr bwMode="auto">
          <a:xfrm>
            <a:off x="170578" y="5471381"/>
            <a:ext cx="1824538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Jenei-Kulcsár Dóra</a:t>
            </a:r>
          </a:p>
        </p:txBody>
      </p:sp>
      <p:sp>
        <p:nvSpPr>
          <p:cNvPr id="14" name="Szövegdoboz 13"/>
          <p:cNvSpPr txBox="1"/>
          <p:nvPr/>
        </p:nvSpPr>
        <p:spPr bwMode="auto">
          <a:xfrm>
            <a:off x="7397450" y="3010132"/>
            <a:ext cx="130837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Márki Ferenc</a:t>
            </a:r>
          </a:p>
        </p:txBody>
      </p:sp>
      <p:sp>
        <p:nvSpPr>
          <p:cNvPr id="15" name="Szövegdoboz 14"/>
          <p:cNvSpPr txBox="1"/>
          <p:nvPr/>
        </p:nvSpPr>
        <p:spPr bwMode="auto">
          <a:xfrm>
            <a:off x="5199618" y="5501861"/>
            <a:ext cx="113685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Rucz</a:t>
            </a: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Péter</a:t>
            </a: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216" y="3560086"/>
            <a:ext cx="1423700" cy="1898267"/>
          </a:xfrm>
          <a:prstGeom prst="rect">
            <a:avLst/>
          </a:prstGeom>
        </p:spPr>
      </p:pic>
      <p:sp>
        <p:nvSpPr>
          <p:cNvPr id="16" name="Szövegdoboz 15"/>
          <p:cNvSpPr txBox="1"/>
          <p:nvPr/>
        </p:nvSpPr>
        <p:spPr bwMode="auto">
          <a:xfrm>
            <a:off x="7212288" y="5501861"/>
            <a:ext cx="151355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en-US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Ulveczki</a:t>
            </a:r>
            <a:r>
              <a:rPr lang="en-US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500" i="0" dirty="0" err="1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Mihály</a:t>
            </a:r>
            <a:endParaRPr lang="hu-HU" sz="1500" i="0" dirty="0" smtClean="0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Kép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692" y="3583788"/>
            <a:ext cx="1408760" cy="1878347"/>
          </a:xfrm>
          <a:prstGeom prst="rect">
            <a:avLst/>
          </a:prstGeom>
        </p:spPr>
      </p:pic>
      <p:sp>
        <p:nvSpPr>
          <p:cNvPr id="19" name="Szövegdoboz 18"/>
          <p:cNvSpPr txBox="1"/>
          <p:nvPr/>
        </p:nvSpPr>
        <p:spPr bwMode="auto">
          <a:xfrm>
            <a:off x="2793445" y="5501860"/>
            <a:ext cx="1330814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algn="r" eaLnBrk="0" hangingPunct="0">
              <a:spcBef>
                <a:spcPct val="20000"/>
              </a:spcBef>
              <a:buClr>
                <a:schemeClr val="tx1"/>
              </a:buClr>
            </a:pPr>
            <a:r>
              <a:rPr lang="hu-HU" sz="1500" i="0" dirty="0" smtClean="0">
                <a:solidFill>
                  <a:schemeClr val="accent1">
                    <a:lumMod val="75000"/>
                    <a:lumOff val="25000"/>
                  </a:schemeClr>
                </a:solidFill>
              </a:rPr>
              <a:t>Csóka Bence</a:t>
            </a:r>
          </a:p>
        </p:txBody>
      </p:sp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Célkitűzés, megvalósítás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noProof="0" dirty="0" smtClean="0"/>
              <a:t>A témalabor célja</a:t>
            </a:r>
          </a:p>
          <a:p>
            <a:pPr lvl="1"/>
            <a:r>
              <a:rPr lang="hu-HU" noProof="0" dirty="0" smtClean="0"/>
              <a:t>A Laborban művelt területek ismertetése</a:t>
            </a:r>
          </a:p>
          <a:p>
            <a:pPr lvl="1"/>
            <a:r>
              <a:rPr lang="hu-HU" noProof="0" dirty="0" smtClean="0"/>
              <a:t>Eszközparkunk bemutatása </a:t>
            </a:r>
          </a:p>
          <a:p>
            <a:pPr lvl="1"/>
            <a:r>
              <a:rPr lang="hu-HU" dirty="0" smtClean="0"/>
              <a:t>Motiváció későbbi önálló feladat választásához</a:t>
            </a:r>
          </a:p>
          <a:p>
            <a:endParaRPr lang="hu-HU" noProof="0" dirty="0" smtClean="0"/>
          </a:p>
          <a:p>
            <a:r>
              <a:rPr lang="hu-HU" noProof="0" dirty="0" smtClean="0"/>
              <a:t>Témalabor alkalmak</a:t>
            </a:r>
          </a:p>
          <a:p>
            <a:pPr lvl="1"/>
            <a:r>
              <a:rPr lang="hu-HU" dirty="0" smtClean="0"/>
              <a:t>Tematikus, interaktív demonstrációk a laborban</a:t>
            </a:r>
          </a:p>
          <a:p>
            <a:pPr lvl="1"/>
            <a:r>
              <a:rPr lang="hu-HU" noProof="0" dirty="0" smtClean="0"/>
              <a:t>7 alkalommal 1-1 terület mutatkozik be</a:t>
            </a:r>
          </a:p>
          <a:p>
            <a:pPr lvl="1"/>
            <a:r>
              <a:rPr lang="hu-HU" dirty="0" smtClean="0"/>
              <a:t>A témákhoz kapcsolódó otthoni önálló feladatok, konzultációs lehetőséggel</a:t>
            </a:r>
            <a:endParaRPr lang="hu-HU" noProof="0" dirty="0" smtClean="0"/>
          </a:p>
        </p:txBody>
      </p:sp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Hang- És Rezgésmérés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noProof="0" dirty="0" smtClean="0"/>
              <a:t>Hogyan működik a hangnyomásszint-mérő?</a:t>
            </a:r>
          </a:p>
          <a:p>
            <a:r>
              <a:rPr lang="hu-HU" noProof="0" dirty="0" smtClean="0"/>
              <a:t>Mikrofonok, rezgésérzékelők méréstechnikája</a:t>
            </a:r>
          </a:p>
          <a:p>
            <a:r>
              <a:rPr lang="hu-HU" dirty="0" smtClean="0"/>
              <a:t>Sokcsatornás, szinkron rögzítés és feldolgozás</a:t>
            </a:r>
          </a:p>
          <a:p>
            <a:r>
              <a:rPr lang="hu-HU" noProof="0" dirty="0" smtClean="0"/>
              <a:t>Stúdió- és mobileszközök kalibrációja</a:t>
            </a:r>
          </a:p>
        </p:txBody>
      </p:sp>
      <p:pic>
        <p:nvPicPr>
          <p:cNvPr id="4" name="Kép 3" descr="mav_measuremen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6760" y="3256670"/>
            <a:ext cx="4145280" cy="3108960"/>
          </a:xfrm>
          <a:prstGeom prst="rect">
            <a:avLst/>
          </a:prstGeom>
        </p:spPr>
      </p:pic>
      <p:pic>
        <p:nvPicPr>
          <p:cNvPr id="5" name="Kép 4" descr="12_ultrahang_meres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1" y="3256670"/>
            <a:ext cx="4145280" cy="311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Mikrofontömbös érzékelés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4437126" cy="5134707"/>
          </a:xfrm>
        </p:spPr>
        <p:txBody>
          <a:bodyPr/>
          <a:lstStyle/>
          <a:p>
            <a:r>
              <a:rPr lang="hu-HU" dirty="0" smtClean="0"/>
              <a:t>Akusztikai kamera</a:t>
            </a:r>
            <a:endParaRPr lang="hu-HU" noProof="0" dirty="0" smtClean="0"/>
          </a:p>
          <a:p>
            <a:pPr lvl="1"/>
            <a:r>
              <a:rPr lang="hu-HU" noProof="0" dirty="0" smtClean="0"/>
              <a:t>Források helyzetének / eloszlásának megmérése</a:t>
            </a:r>
          </a:p>
          <a:p>
            <a:pPr lvl="1"/>
            <a:r>
              <a:rPr lang="hu-HU" noProof="0" dirty="0" smtClean="0"/>
              <a:t>Hangjelek szétválasztása</a:t>
            </a:r>
            <a:endParaRPr lang="hu-HU" dirty="0" smtClean="0"/>
          </a:p>
          <a:p>
            <a:r>
              <a:rPr lang="hu-HU" noProof="0" dirty="0" smtClean="0"/>
              <a:t>24/48 csatornás eszköz</a:t>
            </a:r>
          </a:p>
          <a:p>
            <a:endParaRPr lang="hu-HU" noProof="0" dirty="0" smtClean="0"/>
          </a:p>
          <a:p>
            <a:r>
              <a:rPr lang="hu-HU" noProof="0" dirty="0" smtClean="0"/>
              <a:t>Kihívások</a:t>
            </a:r>
          </a:p>
          <a:p>
            <a:pPr lvl="1"/>
            <a:r>
              <a:rPr lang="hu-HU" dirty="0" smtClean="0"/>
              <a:t>Mozgó forrás követése</a:t>
            </a:r>
          </a:p>
          <a:p>
            <a:pPr lvl="1"/>
            <a:r>
              <a:rPr lang="hu-HU" noProof="0" dirty="0" smtClean="0"/>
              <a:t>Zavarforrások elnyomása</a:t>
            </a:r>
          </a:p>
        </p:txBody>
      </p:sp>
      <p:pic>
        <p:nvPicPr>
          <p:cNvPr id="4" name="Kép 3" descr="camera_meas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757" y="1230923"/>
            <a:ext cx="4144710" cy="2331399"/>
          </a:xfrm>
          <a:prstGeom prst="rect">
            <a:avLst/>
          </a:prstGeom>
        </p:spPr>
      </p:pic>
      <p:pic>
        <p:nvPicPr>
          <p:cNvPr id="6" name="drone_cu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06756" y="3701989"/>
            <a:ext cx="4144711" cy="264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Hangelemzés és </a:t>
            </a:r>
            <a:r>
              <a:rPr lang="hu-HU" noProof="0" dirty="0" err="1" smtClean="0"/>
              <a:t>-szintézis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183298"/>
            <a:ext cx="5056749" cy="2432655"/>
          </a:xfrm>
        </p:spPr>
        <p:txBody>
          <a:bodyPr/>
          <a:lstStyle/>
          <a:p>
            <a:r>
              <a:rPr lang="hu-HU" dirty="0" smtClean="0"/>
              <a:t>Milyen komponensek alkotják a zenei hangokat?</a:t>
            </a:r>
          </a:p>
          <a:p>
            <a:r>
              <a:rPr lang="hu-HU" dirty="0" smtClean="0"/>
              <a:t>Ezek hogyan mérhetőek?</a:t>
            </a:r>
          </a:p>
          <a:p>
            <a:r>
              <a:rPr lang="hu-HU" dirty="0" smtClean="0"/>
              <a:t>Milyen módszerekkel reprodukálhatóak?</a:t>
            </a:r>
          </a:p>
          <a:p>
            <a:endParaRPr lang="hu-HU" noProof="0" dirty="0" smtClean="0"/>
          </a:p>
        </p:txBody>
      </p:sp>
      <p:pic>
        <p:nvPicPr>
          <p:cNvPr id="4" name="Kép 3" descr="7_gitarmeres_elrendez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74005" y="939979"/>
            <a:ext cx="3683844" cy="2774992"/>
          </a:xfrm>
          <a:prstGeom prst="rect">
            <a:avLst/>
          </a:prstGeom>
        </p:spPr>
      </p:pic>
      <p:pic>
        <p:nvPicPr>
          <p:cNvPr id="5" name="Kép 4" descr="8_gitarmeres_eredmenyek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300" y="3663578"/>
            <a:ext cx="6629400" cy="2832471"/>
          </a:xfrm>
          <a:prstGeom prst="rect">
            <a:avLst/>
          </a:prstGeom>
        </p:spPr>
      </p:pic>
      <p:pic>
        <p:nvPicPr>
          <p:cNvPr id="6" name="Kép 5" descr="8_gitarmeres_eredmenyek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6630" y="3663578"/>
            <a:ext cx="2177369" cy="283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A térhangzás alapjai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3"/>
            <a:ext cx="5428456" cy="5134707"/>
          </a:xfrm>
        </p:spPr>
        <p:txBody>
          <a:bodyPr/>
          <a:lstStyle/>
          <a:p>
            <a:r>
              <a:rPr lang="hu-HU" noProof="0" dirty="0" err="1" smtClean="0"/>
              <a:t>Auralizáció</a:t>
            </a:r>
            <a:endParaRPr lang="hu-HU" noProof="0" dirty="0" smtClean="0"/>
          </a:p>
          <a:p>
            <a:pPr lvl="1"/>
            <a:r>
              <a:rPr lang="hu-HU" noProof="0" dirty="0" smtClean="0"/>
              <a:t>Milyen lesz a megtervezett hangversenyterem „akusztikája”?</a:t>
            </a:r>
          </a:p>
          <a:p>
            <a:r>
              <a:rPr lang="hu-HU" dirty="0" err="1" smtClean="0"/>
              <a:t>Hangtérszintézis</a:t>
            </a:r>
            <a:endParaRPr lang="hu-HU" dirty="0" smtClean="0"/>
          </a:p>
          <a:p>
            <a:pPr lvl="1"/>
            <a:r>
              <a:rPr lang="hu-HU" dirty="0" smtClean="0"/>
              <a:t>Sweet spot kiterjesztése</a:t>
            </a:r>
          </a:p>
          <a:p>
            <a:pPr lvl="1"/>
            <a:r>
              <a:rPr lang="hu-HU" dirty="0" smtClean="0"/>
              <a:t>Hangszórótömb vezérlése</a:t>
            </a:r>
          </a:p>
          <a:p>
            <a:r>
              <a:rPr lang="hu-HU" noProof="0" dirty="0" err="1" smtClean="0"/>
              <a:t>Ambisonic</a:t>
            </a:r>
            <a:r>
              <a:rPr lang="hu-HU" noProof="0" dirty="0" smtClean="0"/>
              <a:t> formátumok</a:t>
            </a:r>
          </a:p>
          <a:p>
            <a:pPr lvl="1"/>
            <a:r>
              <a:rPr lang="hu-HU" dirty="0" smtClean="0"/>
              <a:t>„Hangobjektumok” tárolása</a:t>
            </a:r>
          </a:p>
          <a:p>
            <a:pPr lvl="1"/>
            <a:r>
              <a:rPr lang="hu-HU" dirty="0" smtClean="0"/>
              <a:t>A hangtér a megfigyelővel együtt mozoghat, fordulhat el</a:t>
            </a:r>
            <a:endParaRPr lang="hu-HU" noProof="0" dirty="0" smtClean="0"/>
          </a:p>
        </p:txBody>
      </p:sp>
      <p:pic>
        <p:nvPicPr>
          <p:cNvPr id="4" name="Kép 3" descr="terhangzas_szinhaz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8087" y="1021374"/>
            <a:ext cx="3153379" cy="2340951"/>
          </a:xfrm>
          <a:prstGeom prst="rect">
            <a:avLst/>
          </a:prstGeom>
        </p:spPr>
      </p:pic>
      <p:pic>
        <p:nvPicPr>
          <p:cNvPr id="5" name="Kép 4" descr="terhangzas_stere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088" y="3608545"/>
            <a:ext cx="3153380" cy="275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94475" y="95251"/>
            <a:ext cx="6056992" cy="844728"/>
          </a:xfrm>
        </p:spPr>
        <p:txBody>
          <a:bodyPr/>
          <a:lstStyle/>
          <a:p>
            <a:r>
              <a:rPr lang="hu-HU" noProof="0" dirty="0" smtClean="0"/>
              <a:t>Szimulációs esettanulmány</a:t>
            </a:r>
            <a:endParaRPr lang="hu-HU" noProof="0" dirty="0"/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0"/>
          </p:nvPr>
        </p:nvSpPr>
        <p:spPr>
          <a:xfrm>
            <a:off x="269631" y="1230924"/>
            <a:ext cx="5169144" cy="1979002"/>
          </a:xfrm>
        </p:spPr>
        <p:txBody>
          <a:bodyPr/>
          <a:lstStyle/>
          <a:p>
            <a:r>
              <a:rPr lang="hu-HU" noProof="0" dirty="0" smtClean="0"/>
              <a:t>Hang- és rezgésterjedés  számítógépes szimulációja</a:t>
            </a:r>
          </a:p>
          <a:p>
            <a:r>
              <a:rPr lang="hu-HU" dirty="0" smtClean="0"/>
              <a:t>Esettanulmány: autóipari alkalmazás - tolatóradar</a:t>
            </a:r>
            <a:endParaRPr lang="hu-HU" noProof="0" dirty="0" smtClean="0"/>
          </a:p>
        </p:txBody>
      </p:sp>
      <p:pic>
        <p:nvPicPr>
          <p:cNvPr id="4" name="Kép 3" descr="ultrasonic_arrangem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9750" y="1040423"/>
            <a:ext cx="3352800" cy="2771775"/>
          </a:xfrm>
          <a:prstGeom prst="rect">
            <a:avLst/>
          </a:prstGeom>
        </p:spPr>
      </p:pic>
      <p:pic>
        <p:nvPicPr>
          <p:cNvPr id="5" name="Kép 4" descr="polar_from_meas_50_kHz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322" y="3812198"/>
            <a:ext cx="4333753" cy="2560027"/>
          </a:xfrm>
          <a:prstGeom prst="rect">
            <a:avLst/>
          </a:prstGeom>
        </p:spPr>
      </p:pic>
      <p:pic>
        <p:nvPicPr>
          <p:cNvPr id="6" name="Kép 5" descr="contour_H_S03_S0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212" y="3095625"/>
            <a:ext cx="4059723" cy="32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IT template 4 3tmpl - FIN-HU">
  <a:themeElements>
    <a:clrScheme name="MaxiMizeR">
      <a:dk1>
        <a:srgbClr val="9CBB2C"/>
      </a:dk1>
      <a:lt1>
        <a:sysClr val="window" lastClr="FFFFFF"/>
      </a:lt1>
      <a:dk2>
        <a:srgbClr val="234C46"/>
      </a:dk2>
      <a:lt2>
        <a:srgbClr val="EEECE1"/>
      </a:lt2>
      <a:accent1>
        <a:srgbClr val="000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wrap="none"/>
      <a:lstStyle>
        <a:defPPr algn="r" eaLnBrk="0" hangingPunct="0">
          <a:spcBef>
            <a:spcPct val="20000"/>
          </a:spcBef>
          <a:buClr>
            <a:schemeClr val="tx1"/>
          </a:buClr>
          <a:defRPr sz="1500" i="0" dirty="0" smtClean="0">
            <a:solidFill>
              <a:schemeClr val="accent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2355</TotalTime>
  <Words>234</Words>
  <Application>Microsoft Office PowerPoint</Application>
  <PresentationFormat>Diavetítés a képernyőre (4:3 oldalarány)</PresentationFormat>
  <Paragraphs>82</Paragraphs>
  <Slides>11</Slides>
  <Notes>9</Notes>
  <HiddenSlides>0</HiddenSlides>
  <MMClips>1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5" baseType="lpstr">
      <vt:lpstr>ＭＳ Ｐゴシック</vt:lpstr>
      <vt:lpstr>Arial</vt:lpstr>
      <vt:lpstr>Calibri</vt:lpstr>
      <vt:lpstr>HIT template 4 3tmpl - FIN-HU</vt:lpstr>
      <vt:lpstr>PowerPoint-bemutató</vt:lpstr>
      <vt:lpstr>Az Akusztikai És Stúdiótechnikai Laboratórium</vt:lpstr>
      <vt:lpstr>oktatói Csapat</vt:lpstr>
      <vt:lpstr>Célkitűzés, megvalósítás</vt:lpstr>
      <vt:lpstr>Hang- És Rezgésmérés</vt:lpstr>
      <vt:lpstr>Mikrofontömbös érzékelés</vt:lpstr>
      <vt:lpstr>Hangelemzés és -szintézis</vt:lpstr>
      <vt:lpstr>A térhangzás alapjai</vt:lpstr>
      <vt:lpstr>Szimulációs esettanulmány</vt:lpstr>
      <vt:lpstr>A hang érzeti jellemzői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gabor</dc:creator>
  <cp:lastModifiedBy>Róbert Schulcz</cp:lastModifiedBy>
  <cp:revision>147</cp:revision>
  <cp:lastPrinted>2017-02-26T16:06:22Z</cp:lastPrinted>
  <dcterms:created xsi:type="dcterms:W3CDTF">2017-10-02T12:00:02Z</dcterms:created>
  <dcterms:modified xsi:type="dcterms:W3CDTF">2022-09-08T14:15:47Z</dcterms:modified>
</cp:coreProperties>
</file>