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0" r:id="rId2"/>
    <p:sldMasterId id="2147483715" r:id="rId3"/>
  </p:sldMasterIdLst>
  <p:notesMasterIdLst>
    <p:notesMasterId r:id="rId14"/>
  </p:notesMasterIdLst>
  <p:sldIdLst>
    <p:sldId id="449" r:id="rId4"/>
    <p:sldId id="448" r:id="rId5"/>
    <p:sldId id="314" r:id="rId6"/>
    <p:sldId id="453" r:id="rId7"/>
    <p:sldId id="905" r:id="rId8"/>
    <p:sldId id="908" r:id="rId9"/>
    <p:sldId id="889" r:id="rId10"/>
    <p:sldId id="458" r:id="rId11"/>
    <p:sldId id="909" r:id="rId12"/>
    <p:sldId id="452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88810" autoAdjust="0"/>
  </p:normalViewPr>
  <p:slideViewPr>
    <p:cSldViewPr showGuides="1">
      <p:cViewPr varScale="1">
        <p:scale>
          <a:sx n="59" d="100"/>
          <a:sy n="59" d="100"/>
        </p:scale>
        <p:origin x="149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7D5CB-EB59-48E3-85F1-71E0AB26EFA3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13D1B-71A4-43A4-A104-DAF76C96649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4662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5147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835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0712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 dirty="0"/>
              <a:t>AZ ELŐADÁS CÍME EGY SORBAN VAGY AKÁR KETTŐBEN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 dirty="0"/>
              <a:t>Az előadás alcíme, rövid leírása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 dirty="0"/>
              <a:t>Szerző Vezetéknév Név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/>
              <a:t>BME Hálózati Rendszerek és Szolgáltatások Tanszék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/>
              <a:t>mailcíme@hit.bme.hu</a:t>
            </a:r>
          </a:p>
        </p:txBody>
      </p:sp>
      <p:pic>
        <p:nvPicPr>
          <p:cNvPr id="24" name="Kép 34" descr="muegyetem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531" y="5978352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785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/>
              <a:t>A FÓLIA CÍME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/>
              <a:t>Edit Master text </a:t>
            </a:r>
            <a:r>
              <a:rPr lang="hu-HU" noProof="0" dirty="0" err="1"/>
              <a:t>styles</a:t>
            </a:r>
            <a:endParaRPr lang="hu-HU" noProof="0" dirty="0"/>
          </a:p>
          <a:p>
            <a:pPr lvl="1"/>
            <a:r>
              <a:rPr lang="hu-HU" noProof="0" dirty="0" err="1"/>
              <a:t>Second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2"/>
            <a:r>
              <a:rPr lang="hu-HU" noProof="0" dirty="0" err="1"/>
              <a:t>Third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3"/>
            <a:r>
              <a:rPr lang="hu-HU" noProof="0" dirty="0" err="1"/>
              <a:t>Fourth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4"/>
            <a:r>
              <a:rPr lang="hu-HU" noProof="0" dirty="0" err="1"/>
              <a:t>Fifth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890980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237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966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cxnSp>
        <p:nvCxnSpPr>
          <p:cNvPr id="9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Kép 34" descr="muegyete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738" y="5978525"/>
            <a:ext cx="1400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</p:txBody>
      </p:sp>
    </p:spTree>
    <p:extLst>
      <p:ext uri="{BB962C8B-B14F-4D97-AF65-F5344CB8AC3E}">
        <p14:creationId xmlns:p14="http://schemas.microsoft.com/office/powerpoint/2010/main" val="2492741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/>
              <a:t>Edit Master text </a:t>
            </a:r>
            <a:r>
              <a:rPr lang="hu-HU" noProof="0" dirty="0" err="1"/>
              <a:t>styles</a:t>
            </a:r>
            <a:endParaRPr lang="hu-HU" noProof="0" dirty="0"/>
          </a:p>
          <a:p>
            <a:pPr lvl="1"/>
            <a:r>
              <a:rPr lang="hu-HU" noProof="0" dirty="0" err="1"/>
              <a:t>Second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2"/>
            <a:r>
              <a:rPr lang="hu-HU" noProof="0" dirty="0" err="1"/>
              <a:t>Third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3"/>
            <a:r>
              <a:rPr lang="hu-HU" noProof="0" dirty="0" err="1"/>
              <a:t>Fourth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4"/>
            <a:r>
              <a:rPr lang="hu-HU" noProof="0" dirty="0" err="1"/>
              <a:t>Fifth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997198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889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619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920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898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676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664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172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8792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346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859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9B00A-3D29-4009-9014-7FBCCF81EE5A}" type="datetimeFigureOut">
              <a:rPr lang="hu-HU" smtClean="0"/>
              <a:t>2022. 09. 06.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573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r>
              <a:rPr lang="hu-HU" sz="1000" dirty="0">
                <a:solidFill>
                  <a:prstClr val="white"/>
                </a:solidFill>
              </a:rPr>
              <a:t>     © Hálózati Rendszerek és Szolgáltatások Tanszék  </a:t>
            </a: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393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B5ED0D89-4142-A84B-A38A-D908094048C3}" type="slidenum">
              <a:rPr lang="en-US" sz="1000" smtClean="0">
                <a:solidFill>
                  <a:prstClr val="white"/>
                </a:solidFill>
              </a:rPr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r>
              <a:rPr lang="hu-HU" sz="1000" dirty="0">
                <a:solidFill>
                  <a:prstClr val="white"/>
                </a:solidFill>
              </a:rPr>
              <a:t>     © Hálózati Rendszerek és Szolgáltatások Tanszék  </a:t>
            </a: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5124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075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A8869F85-02ED-4FE6-99B7-A616A68F52AC}" type="slidenum">
              <a:rPr lang="en-US" sz="1000" smtClean="0">
                <a:solidFill>
                  <a:prstClr val="white"/>
                </a:solidFill>
              </a:rPr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39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</p:sldLayoutIdLst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5"/>
          </p:nvPr>
        </p:nvSpPr>
        <p:spPr>
          <a:xfrm>
            <a:off x="776288" y="3082925"/>
            <a:ext cx="7684144" cy="931132"/>
          </a:xfrm>
        </p:spPr>
        <p:txBody>
          <a:bodyPr/>
          <a:lstStyle/>
          <a:p>
            <a:r>
              <a:rPr lang="hu-HU" dirty="0"/>
              <a:t>A jelen és a jövő kvantumkommunikációs megoldásai</a:t>
            </a:r>
            <a:endParaRPr lang="hu-HU" altLang="hu-HU" dirty="0">
              <a:solidFill>
                <a:srgbClr val="AA0000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hu-HU" altLang="hu-HU" sz="2000" dirty="0"/>
              <a:t>Témalaboratórium tájékoztató</a:t>
            </a:r>
            <a:r>
              <a:rPr lang="hu-HU" altLang="hu-HU" sz="2000"/>
              <a:t>, 2022. szeptember 7.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hu-HU" noProof="0"/>
              <a:t>Gerhátné Dr. Udvary Eszter</a:t>
            </a:r>
            <a:endParaRPr lang="hu-HU" noProof="0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>
              <a:lnSpc>
                <a:spcPct val="100000"/>
              </a:lnSpc>
              <a:defRPr/>
            </a:pPr>
            <a:r>
              <a:rPr lang="nn-NO" sz="1800" dirty="0"/>
              <a:t>Mobil Kommunikáció és Kvantumtechnológiák Laboratórium</a:t>
            </a:r>
            <a:endParaRPr lang="hu-HU" sz="1800" noProof="0" dirty="0"/>
          </a:p>
          <a:p>
            <a:pPr lvl="0">
              <a:lnSpc>
                <a:spcPct val="100000"/>
              </a:lnSpc>
              <a:defRPr/>
            </a:pPr>
            <a:r>
              <a:rPr lang="hu-HU" sz="1800" noProof="0"/>
              <a:t>udvary@</a:t>
            </a:r>
            <a:r>
              <a:rPr lang="hu-HU" sz="1800" noProof="0" dirty="0"/>
              <a:t>hit.bme.hu</a:t>
            </a:r>
          </a:p>
        </p:txBody>
      </p:sp>
    </p:spTree>
    <p:extLst>
      <p:ext uri="{BB962C8B-B14F-4D97-AF65-F5344CB8AC3E}">
        <p14:creationId xmlns:p14="http://schemas.microsoft.com/office/powerpoint/2010/main" val="4152162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Témakörök</a:t>
            </a:r>
          </a:p>
        </p:txBody>
      </p:sp>
      <p:sp>
        <p:nvSpPr>
          <p:cNvPr id="16" name="Tartalom helye 2"/>
          <p:cNvSpPr txBox="1">
            <a:spLocks/>
          </p:cNvSpPr>
          <p:nvPr/>
        </p:nvSpPr>
        <p:spPr bwMode="auto">
          <a:xfrm>
            <a:off x="273051" y="1412776"/>
            <a:ext cx="8597900" cy="495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4C4C4C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4C4C4C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4C4C4C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4C4C4C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Kvantum alapú kulcsszétosztó rendszerek fejlesztése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Kvantum alapú műholdas kommunikáció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Kvantum alapú véletlenszám-generátor építése és tesztelése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Nagy</a:t>
            </a:r>
            <a:r>
              <a:rPr kumimoji="0" lang="hu-HU" sz="2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hu-HU" kern="0" dirty="0">
                <a:solidFill>
                  <a:srgbClr val="000000"/>
                </a:solidFill>
                <a:latin typeface="Arial"/>
              </a:rPr>
              <a:t>távolságú k</a:t>
            </a:r>
            <a:r>
              <a:rPr kumimoji="0" lang="hu-H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vantumkommunikációs</a:t>
            </a: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hálózatok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Kvantuminternet</a:t>
            </a: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lang="hu-HU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Posztkvantum-kriptográfiai megoldások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0071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11066105" cy="6858000"/>
          </a:xfrm>
        </p:spPr>
      </p:pic>
    </p:spTree>
    <p:extLst>
      <p:ext uri="{BB962C8B-B14F-4D97-AF65-F5344CB8AC3E}">
        <p14:creationId xmlns:p14="http://schemas.microsoft.com/office/powerpoint/2010/main" val="3366381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Documents\Eloadasok\Cryptonite_20140108\grafika\1480567_599902263397746_39393759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1484784"/>
            <a:ext cx="5832648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088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400" dirty="0"/>
              <a:t>Kvantumos érdeklődési körünk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6AC618ED-6AF9-DE41-96D0-AD13C3541046}"/>
              </a:ext>
            </a:extLst>
          </p:cNvPr>
          <p:cNvSpPr/>
          <p:nvPr/>
        </p:nvSpPr>
        <p:spPr>
          <a:xfrm>
            <a:off x="284505" y="3791677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b="1" dirty="0">
                <a:solidFill>
                  <a:srgbClr val="000000"/>
                </a:solidFill>
                <a:cs typeface="Calibri" panose="020F0502020204030204" pitchFamily="34" charset="0"/>
              </a:rPr>
              <a:t>Egyik fő kérdéskör: a kvantumkommunikációs megoldások hogyan alkalmazhatóak mérnöki (pl. távközlési) rendszerekben a jelenlegi biztonsági szint növelése érdekében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8BFE763B-DC3A-4046-8A7C-0E24795DCAA6}"/>
              </a:ext>
            </a:extLst>
          </p:cNvPr>
          <p:cNvSpPr/>
          <p:nvPr/>
        </p:nvSpPr>
        <p:spPr>
          <a:xfrm>
            <a:off x="269631" y="5517232"/>
            <a:ext cx="81661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dirty="0">
                <a:solidFill>
                  <a:srgbClr val="000000"/>
                </a:solidFill>
                <a:cs typeface="Arial" panose="020B0604020202020204" pitchFamily="34" charset="0"/>
              </a:rPr>
              <a:t>Számos kutatási projektben veszünk részt, emellett több, kvantuminformatikához és kvantumkommunikációhoz kötődő tárgyat oktatunk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" name="Szöveg helye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1550005"/>
          </a:xfrm>
        </p:spPr>
        <p:txBody>
          <a:bodyPr/>
          <a:lstStyle/>
          <a:p>
            <a:pPr marL="0" indent="0">
              <a:buNone/>
            </a:pPr>
            <a:r>
              <a:rPr lang="hu-HU" sz="2000" dirty="0"/>
              <a:t>A kvantuminformatika és kvantumkommunikáció számos megoldást kínál a legkülönbözőbb területeken</a:t>
            </a:r>
            <a:endParaRPr lang="en-US" sz="2000" dirty="0"/>
          </a:p>
          <a:p>
            <a:r>
              <a:rPr lang="hu-HU" sz="2000" dirty="0"/>
              <a:t>kvantumszámítógépek</a:t>
            </a:r>
          </a:p>
          <a:p>
            <a:r>
              <a:rPr lang="hu-HU" sz="2000" dirty="0" err="1"/>
              <a:t>kvantumkriptográfia</a:t>
            </a:r>
            <a:endParaRPr lang="en-US" sz="2000" dirty="0"/>
          </a:p>
          <a:p>
            <a:r>
              <a:rPr lang="hu-HU" sz="2000" dirty="0"/>
              <a:t>kvantum alapú </a:t>
            </a:r>
            <a:r>
              <a:rPr lang="hu-HU" sz="2000" dirty="0" err="1"/>
              <a:t>véletlenszámok</a:t>
            </a:r>
            <a:endParaRPr lang="en-US" sz="2000" dirty="0"/>
          </a:p>
          <a:p>
            <a:r>
              <a:rPr lang="hu-HU" sz="2000" dirty="0"/>
              <a:t>kvantum alapú kulcsszétosztás</a:t>
            </a:r>
            <a:endParaRPr lang="en-US" sz="2400" dirty="0"/>
          </a:p>
        </p:txBody>
      </p:sp>
      <p:pic>
        <p:nvPicPr>
          <p:cNvPr id="7" name="Google Shape;9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53466" y="2572139"/>
            <a:ext cx="3398001" cy="12261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240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F8DFA28-D101-4183-AECE-208C86168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864FAB9-6861-437B-9691-25A729A670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829B003F-6D0B-4DCC-916D-43B1D6F5F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15" y="1126650"/>
            <a:ext cx="6766273" cy="3314870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3515940E-43A4-4105-AF8B-CF547281E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56076">
            <a:off x="3411205" y="1413729"/>
            <a:ext cx="6051861" cy="476909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8B227EE9-046B-4F79-9047-DEA74B205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38690">
            <a:off x="-36680" y="4652154"/>
            <a:ext cx="3940309" cy="139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95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F9DF18AF-CAD6-4845-9E69-E635345C24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DB881BD5-F6DF-4BF0-9ED4-498128F83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191568" cy="357205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720E2B2C-9402-498F-9A37-51CEDA58D9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2742">
            <a:off x="4546331" y="2146673"/>
            <a:ext cx="5004048" cy="375303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6B6A3EEB-CD13-4D61-B75B-A38CF32D37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680520" cy="3510390"/>
          </a:xfrm>
          <a:prstGeom prst="rect">
            <a:avLst/>
          </a:prstGeom>
        </p:spPr>
      </p:pic>
      <p:sp>
        <p:nvSpPr>
          <p:cNvPr id="4" name="Ellipszis 3">
            <a:extLst>
              <a:ext uri="{FF2B5EF4-FFF2-40B4-BE49-F238E27FC236}">
                <a16:creationId xmlns:a16="http://schemas.microsoft.com/office/drawing/2014/main" id="{A9F30E34-5AEC-4DDC-9D02-EA17AB3CD25D}"/>
              </a:ext>
            </a:extLst>
          </p:cNvPr>
          <p:cNvSpPr/>
          <p:nvPr/>
        </p:nvSpPr>
        <p:spPr>
          <a:xfrm>
            <a:off x="35496" y="1700808"/>
            <a:ext cx="2016224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14E473AF-A79A-43EF-8613-C055E3589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519" y="95251"/>
            <a:ext cx="4170947" cy="844728"/>
          </a:xfrm>
        </p:spPr>
        <p:txBody>
          <a:bodyPr/>
          <a:lstStyle/>
          <a:p>
            <a:r>
              <a:rPr lang="hu-HU"/>
              <a:t>Vezetékes világ</a:t>
            </a:r>
          </a:p>
        </p:txBody>
      </p:sp>
    </p:spTree>
    <p:extLst>
      <p:ext uri="{BB962C8B-B14F-4D97-AF65-F5344CB8AC3E}">
        <p14:creationId xmlns:p14="http://schemas.microsoft.com/office/powerpoint/2010/main" val="3541287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0EA7443C-616C-4CF9-8EE6-33801F7B45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132856"/>
            <a:ext cx="1680777" cy="1054863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5B53F3CE-2713-4671-BD13-9EBEB0268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Műholdas kvantumkommunikáció felé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A0BE97D-C716-4E45-B025-2FB9BAE5AF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6567" y="1124744"/>
            <a:ext cx="8581836" cy="5134707"/>
          </a:xfrm>
        </p:spPr>
        <p:txBody>
          <a:bodyPr/>
          <a:lstStyle/>
          <a:p>
            <a:pPr marL="0" indent="0">
              <a:buNone/>
            </a:pPr>
            <a:r>
              <a:rPr lang="hu-HU" sz="2000"/>
              <a:t>Aktuális ipari projektek</a:t>
            </a:r>
          </a:p>
          <a:p>
            <a:pPr lvl="1"/>
            <a:r>
              <a:rPr lang="hu-HU" sz="1800"/>
              <a:t>Szabadtéri kvantumkulcsszétosztó rendszer fejlesztése</a:t>
            </a:r>
            <a:br>
              <a:rPr lang="hu-HU" sz="1800"/>
            </a:br>
            <a:r>
              <a:rPr lang="hu-HU" sz="1800"/>
              <a:t>	(fotonforrás is saját: BME TTK)</a:t>
            </a:r>
          </a:p>
          <a:p>
            <a:pPr lvl="1"/>
            <a:r>
              <a:rPr lang="hu-HU" sz="1800"/>
              <a:t>Duna feletti szabadtéri, összefonódáson alapuló kulcsszétosztás (700m)</a:t>
            </a:r>
          </a:p>
          <a:p>
            <a:pPr marL="0" indent="0">
              <a:buNone/>
            </a:pPr>
            <a:endParaRPr lang="hu-HU" sz="2000"/>
          </a:p>
          <a:p>
            <a:pPr marL="0" indent="0">
              <a:buNone/>
            </a:pPr>
            <a:r>
              <a:rPr lang="hu-HU" sz="2000"/>
              <a:t>ESA-projektek</a:t>
            </a:r>
          </a:p>
          <a:p>
            <a:pPr lvl="1"/>
            <a:r>
              <a:rPr lang="hu-HU" sz="1800"/>
              <a:t>QuStation: Quantum Capable Optical Ground Station</a:t>
            </a:r>
          </a:p>
          <a:p>
            <a:pPr lvl="2"/>
            <a:r>
              <a:rPr lang="hu-HU" sz="1400"/>
              <a:t>Prime: ATL Zrt.</a:t>
            </a:r>
          </a:p>
          <a:p>
            <a:pPr lvl="1"/>
            <a:r>
              <a:rPr lang="hu-HU" sz="1800"/>
              <a:t>Certain: </a:t>
            </a:r>
            <a:r>
              <a:rPr lang="en-US" sz="1800"/>
              <a:t>Complex electronic hardware for free-space entanglement-based quantum key distribution system </a:t>
            </a:r>
            <a:endParaRPr lang="hu-HU" sz="1800"/>
          </a:p>
          <a:p>
            <a:pPr lvl="2"/>
            <a:r>
              <a:rPr lang="hu-HU" sz="1400"/>
              <a:t>Prime: Relcom Kft.</a:t>
            </a:r>
          </a:p>
          <a:p>
            <a:pPr marL="0" indent="0">
              <a:buNone/>
            </a:pPr>
            <a:endParaRPr lang="hu-HU" sz="2200"/>
          </a:p>
          <a:p>
            <a:pPr marL="0" indent="0">
              <a:buNone/>
            </a:pPr>
            <a:r>
              <a:rPr lang="hu-HU" sz="2000"/>
              <a:t>További kutatások</a:t>
            </a:r>
          </a:p>
          <a:p>
            <a:pPr lvl="1"/>
            <a:r>
              <a:rPr lang="hu-HU" sz="1800"/>
              <a:t>Műholdas kvantumcsatorna szimulálása </a:t>
            </a:r>
            <a:r>
              <a:rPr lang="hu-HU" sz="1600"/>
              <a:t>(föld-műhold, műhold-föld, műhold-műhold)</a:t>
            </a:r>
            <a:endParaRPr lang="hu-HU" sz="1800"/>
          </a:p>
          <a:p>
            <a:pPr lvl="1"/>
            <a:r>
              <a:rPr lang="hu-HU" sz="1800"/>
              <a:t>Több kvantumkommunikációs műholdon alapuló kulcsszétosztó rendszerek vizsgálata (BB84 protokoll illetve E91 protokoll)</a:t>
            </a:r>
          </a:p>
          <a:p>
            <a:pPr marL="0" indent="0">
              <a:buNone/>
            </a:pPr>
            <a:endParaRPr lang="hu-HU" sz="2000"/>
          </a:p>
          <a:p>
            <a:pPr marL="0" indent="0">
              <a:buNone/>
            </a:pPr>
            <a:endParaRPr lang="hu-HU" sz="2200"/>
          </a:p>
          <a:p>
            <a:pPr lvl="1"/>
            <a:endParaRPr lang="hu-HU" sz="200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5B1D3D4-E852-44B2-807B-249B128808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370" y="925011"/>
            <a:ext cx="2751162" cy="858363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CE0A68B1-35BC-49F4-82AE-BD8E7EFBE5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722" y="3068960"/>
            <a:ext cx="989229" cy="513209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2950EAFD-6D08-42E1-A35F-84CB320CC8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196" y="4077072"/>
            <a:ext cx="641820" cy="641820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700481D6-721D-46E6-98E7-7AFD9D8D61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514" y="2420888"/>
            <a:ext cx="1080120" cy="60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310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489BD4C-6CD1-47E6-83B8-A5B6F1883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68BB834-8FA7-474B-8EB8-B0EB59E31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50C9F702-AC70-4C2E-8661-8E9C73543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0768"/>
            <a:ext cx="6271445" cy="431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59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D8F5940-DC43-485C-B651-3C25AC55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Kell-e…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5C9C2A5-5E58-4CF9-8897-1919C9B72D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/>
              <a:t>Kell-e</a:t>
            </a:r>
          </a:p>
          <a:p>
            <a:r>
              <a:rPr lang="hu-HU"/>
              <a:t>tudni fejből a kvantumfizikai egyenleteket?</a:t>
            </a:r>
          </a:p>
          <a:p>
            <a:pPr marL="457200" lvl="1" indent="0">
              <a:buNone/>
            </a:pPr>
            <a:r>
              <a:rPr lang="hu-HU" sz="3200">
                <a:solidFill>
                  <a:srgbClr val="FF0000"/>
                </a:solidFill>
              </a:rPr>
              <a:t>			NEM</a:t>
            </a:r>
          </a:p>
          <a:p>
            <a:r>
              <a:rPr lang="hu-HU"/>
              <a:t>biztos alappal rendelkezni kvantumfizikából?</a:t>
            </a:r>
          </a:p>
          <a:p>
            <a:pPr marL="0" indent="0">
              <a:buNone/>
            </a:pPr>
            <a:r>
              <a:rPr lang="hu-HU" sz="2800">
                <a:solidFill>
                  <a:srgbClr val="FF0000"/>
                </a:solidFill>
              </a:rPr>
              <a:t>				NEM</a:t>
            </a:r>
            <a:endParaRPr lang="hu-HU"/>
          </a:p>
          <a:p>
            <a:r>
              <a:rPr lang="hu-HU"/>
              <a:t>hogy érdekeljen a kvantumszámítógépek és/vagy a kvantumkommunikáció világa?</a:t>
            </a:r>
          </a:p>
          <a:p>
            <a:pPr marL="0" indent="0">
              <a:buNone/>
            </a:pPr>
            <a:r>
              <a:rPr lang="hu-HU" sz="2800">
                <a:solidFill>
                  <a:srgbClr val="FF0000"/>
                </a:solidFill>
              </a:rPr>
              <a:t>				</a:t>
            </a:r>
            <a:r>
              <a:rPr lang="hu-HU">
                <a:solidFill>
                  <a:srgbClr val="00B050"/>
                </a:solidFill>
              </a:rPr>
              <a:t>IGEN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9385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none"/>
      <a:lstStyle>
        <a:defPPr algn="r" eaLnBrk="0" hangingPunct="0">
          <a:spcBef>
            <a:spcPct val="20000"/>
          </a:spcBef>
          <a:buClr>
            <a:schemeClr val="tx1"/>
          </a:buClr>
          <a:defRPr sz="1500" i="0" dirty="0" smtClean="0">
            <a:solidFill>
              <a:schemeClr val="accent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none"/>
      <a:lstStyle>
        <a:defPPr algn="r" eaLnBrk="0" hangingPunct="0">
          <a:spcBef>
            <a:spcPct val="20000"/>
          </a:spcBef>
          <a:buClr>
            <a:schemeClr val="tx1"/>
          </a:buClr>
          <a:defRPr sz="1500" i="0" dirty="0" smtClean="0">
            <a:solidFill>
              <a:schemeClr val="accent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240</Words>
  <Application>Microsoft Office PowerPoint</Application>
  <PresentationFormat>Diavetítés a képernyőre (4:3 oldalarány)</PresentationFormat>
  <Paragraphs>49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10</vt:i4>
      </vt:variant>
    </vt:vector>
  </HeadingPairs>
  <TitlesOfParts>
    <vt:vector size="16" baseType="lpstr">
      <vt:lpstr>Arial</vt:lpstr>
      <vt:lpstr>Calibri</vt:lpstr>
      <vt:lpstr>Wingdings</vt:lpstr>
      <vt:lpstr>Office-téma</vt:lpstr>
      <vt:lpstr>HIT template 4 3tmpl - FIN-HU</vt:lpstr>
      <vt:lpstr>1_HIT template 4 3tmpl - FIN-HU</vt:lpstr>
      <vt:lpstr>PowerPoint-bemutató</vt:lpstr>
      <vt:lpstr>PowerPoint-bemutató</vt:lpstr>
      <vt:lpstr>PowerPoint-bemutató</vt:lpstr>
      <vt:lpstr>Kvantumos érdeklődési körünk</vt:lpstr>
      <vt:lpstr>PowerPoint-bemutató</vt:lpstr>
      <vt:lpstr>Vezetékes világ</vt:lpstr>
      <vt:lpstr>Műholdas kvantumkommunikáció felé</vt:lpstr>
      <vt:lpstr>PowerPoint-bemutató</vt:lpstr>
      <vt:lpstr>Kell-e…</vt:lpstr>
      <vt:lpstr>Témakörök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Kvantummechanika hatása a kriptográfiára, Shor algoritmus</dc:title>
  <dc:creator>bacsi</dc:creator>
  <cp:lastModifiedBy>László Bacsárdi</cp:lastModifiedBy>
  <cp:revision>114</cp:revision>
  <dcterms:created xsi:type="dcterms:W3CDTF">2014-01-06T13:54:09Z</dcterms:created>
  <dcterms:modified xsi:type="dcterms:W3CDTF">2022-09-06T12:26:44Z</dcterms:modified>
</cp:coreProperties>
</file>