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472" r:id="rId3"/>
    <p:sldId id="473" r:id="rId4"/>
    <p:sldId id="474" r:id="rId5"/>
    <p:sldId id="475" r:id="rId6"/>
    <p:sldId id="260" r:id="rId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1829"/>
    <a:srgbClr val="000000"/>
    <a:srgbClr val="E6E6E6"/>
    <a:srgbClr val="E7E7E7"/>
    <a:srgbClr val="CBCBCB"/>
    <a:srgbClr val="777679"/>
    <a:srgbClr val="A5A5A5"/>
    <a:srgbClr val="B410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Közepesen sötét stílus 4 – 2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660B408-B3CF-4A94-85FC-2B1E0A45F4A2}" styleName="Sötét stílus 2 – 1./2. jelölőszín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Közepesen sötét stílus 4 – 1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54" autoAdjust="0"/>
    <p:restoredTop sz="93227" autoAdjust="0"/>
  </p:normalViewPr>
  <p:slideViewPr>
    <p:cSldViewPr snapToGrid="0" snapToObjects="1">
      <p:cViewPr varScale="1">
        <p:scale>
          <a:sx n="100" d="100"/>
          <a:sy n="100" d="100"/>
        </p:scale>
        <p:origin x="31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22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D8251B8-D80C-6140-B4EF-BE6BAE28609D}" type="datetimeFigureOut">
              <a:rPr lang="en-US"/>
              <a:pPr>
                <a:defRPr/>
              </a:pPr>
              <a:t>9/6/2022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C2A1875-369C-CE41-888B-CB6DF0040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5951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BE7665B-E0C9-F849-B4D6-A964C406523E}" type="datetimeFigureOut">
              <a:rPr lang="en-US"/>
              <a:pPr>
                <a:defRPr/>
              </a:pPr>
              <a:t>9/6/2022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noProof="0" smtClean="0"/>
              <a:t>Click to edit Master text styles</a:t>
            </a:r>
          </a:p>
          <a:p>
            <a:pPr lvl="1"/>
            <a:r>
              <a:rPr lang="hu-HU" noProof="0" smtClean="0"/>
              <a:t>Second level</a:t>
            </a:r>
          </a:p>
          <a:p>
            <a:pPr lvl="2"/>
            <a:r>
              <a:rPr lang="hu-HU" noProof="0" smtClean="0"/>
              <a:t>Third level</a:t>
            </a:r>
          </a:p>
          <a:p>
            <a:pPr lvl="3"/>
            <a:r>
              <a:rPr lang="hu-HU" noProof="0" smtClean="0"/>
              <a:t>Fourth level</a:t>
            </a:r>
          </a:p>
          <a:p>
            <a:pPr lvl="4"/>
            <a:r>
              <a:rPr lang="hu-HU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A777826-B044-0948-AC2D-168CF3D2B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7873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574675"/>
            <a:ext cx="60960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 userDrawn="1"/>
        </p:nvSpPr>
        <p:spPr>
          <a:xfrm>
            <a:off x="8748713" y="574675"/>
            <a:ext cx="407987" cy="1674813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 flipV="1">
            <a:off x="776288" y="2913063"/>
            <a:ext cx="7972425" cy="3175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776288" y="3082925"/>
            <a:ext cx="6553200" cy="93113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="1">
                <a:solidFill>
                  <a:srgbClr val="B4102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hu-HU" dirty="0" smtClean="0"/>
              <a:t>AZ ELŐADÁS CÍME EGY SORBAN VAGY AKÁR KETTŐBEN</a:t>
            </a:r>
          </a:p>
        </p:txBody>
      </p:sp>
      <p:sp>
        <p:nvSpPr>
          <p:cNvPr id="21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776288" y="4203088"/>
            <a:ext cx="6553200" cy="9715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200">
                <a:solidFill>
                  <a:srgbClr val="777679"/>
                </a:solidFill>
              </a:defRPr>
            </a:lvl1pPr>
          </a:lstStyle>
          <a:p>
            <a:pPr lvl="0"/>
            <a:r>
              <a:rPr lang="hu-HU" dirty="0" smtClean="0"/>
              <a:t>Az előadás alcíme, rövid leírása</a:t>
            </a:r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776288" y="5316023"/>
            <a:ext cx="6553200" cy="3683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1">
                <a:solidFill>
                  <a:srgbClr val="871829"/>
                </a:solidFill>
              </a:defRPr>
            </a:lvl1pPr>
          </a:lstStyle>
          <a:p>
            <a:pPr lvl="0"/>
            <a:r>
              <a:rPr lang="hu-HU" dirty="0" smtClean="0"/>
              <a:t>Szerző Vezetéknév Név</a:t>
            </a:r>
          </a:p>
        </p:txBody>
      </p:sp>
      <p:sp>
        <p:nvSpPr>
          <p:cNvPr id="23" name="Text Placeholder 19"/>
          <p:cNvSpPr>
            <a:spLocks noGrp="1"/>
          </p:cNvSpPr>
          <p:nvPr>
            <p:ph type="body" sz="quarter" idx="19" hasCustomPrompt="1"/>
          </p:nvPr>
        </p:nvSpPr>
        <p:spPr>
          <a:xfrm>
            <a:off x="776288" y="5778936"/>
            <a:ext cx="6553200" cy="790945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base" latinLnBrk="0" hangingPunct="1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b="0">
                <a:solidFill>
                  <a:srgbClr val="262626"/>
                </a:solidFill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hu-HU" dirty="0" smtClean="0"/>
              <a:t>BME Hálózati Rendszerek és Szolgáltatások Tanszék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hu-HU" dirty="0" smtClean="0"/>
              <a:t>mailcíme@hit.bme.hu</a:t>
            </a:r>
          </a:p>
        </p:txBody>
      </p:sp>
      <p:pic>
        <p:nvPicPr>
          <p:cNvPr id="24" name="Kép 34" descr="muegyetem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2531" y="5978352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743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66267" y="95251"/>
            <a:ext cx="5785200" cy="844728"/>
          </a:xfrm>
          <a:prstGeom prst="rect">
            <a:avLst/>
          </a:prstGeom>
        </p:spPr>
        <p:txBody>
          <a:bodyPr anchor="b" anchorCtr="0"/>
          <a:lstStyle>
            <a:lvl1pPr algn="r">
              <a:defRPr sz="2600" b="1" cap="all" baseline="0">
                <a:solidFill>
                  <a:srgbClr val="871829"/>
                </a:solidFill>
              </a:defRPr>
            </a:lvl1pPr>
          </a:lstStyle>
          <a:p>
            <a:r>
              <a:rPr lang="hu-HU" noProof="0" dirty="0" smtClean="0"/>
              <a:t>A FÓLIA CÍME</a:t>
            </a:r>
            <a:endParaRPr lang="hu-HU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9631" y="1230923"/>
            <a:ext cx="8581836" cy="513470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/>
                </a:solidFill>
              </a:defRPr>
            </a:lvl1pPr>
            <a:lvl2pPr>
              <a:defRPr sz="24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hu-HU" noProof="0" dirty="0" smtClean="0"/>
              <a:t>Edit Master text </a:t>
            </a:r>
            <a:r>
              <a:rPr lang="hu-HU" noProof="0" dirty="0" err="1" smtClean="0"/>
              <a:t>styles</a:t>
            </a:r>
            <a:endParaRPr lang="hu-HU" noProof="0" dirty="0" smtClean="0"/>
          </a:p>
          <a:p>
            <a:pPr lvl="1"/>
            <a:r>
              <a:rPr lang="hu-HU" noProof="0" dirty="0" err="1" smtClean="0"/>
              <a:t>Second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2"/>
            <a:r>
              <a:rPr lang="hu-HU" noProof="0" dirty="0" err="1" smtClean="0"/>
              <a:t>Third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3"/>
            <a:r>
              <a:rPr lang="hu-HU" noProof="0" dirty="0" err="1" smtClean="0"/>
              <a:t>Fourth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4"/>
            <a:r>
              <a:rPr lang="hu-HU" noProof="0" dirty="0" err="1" smtClean="0"/>
              <a:t>Fifth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/>
          </a:p>
        </p:txBody>
      </p:sp>
    </p:spTree>
    <p:extLst>
      <p:ext uri="{BB962C8B-B14F-4D97-AF65-F5344CB8AC3E}">
        <p14:creationId xmlns:p14="http://schemas.microsoft.com/office/powerpoint/2010/main" val="414053047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66267" y="95251"/>
            <a:ext cx="5785200" cy="844728"/>
          </a:xfrm>
          <a:prstGeom prst="rect">
            <a:avLst/>
          </a:prstGeom>
        </p:spPr>
        <p:txBody>
          <a:bodyPr anchor="b" anchorCtr="0"/>
          <a:lstStyle>
            <a:lvl1pPr algn="r">
              <a:defRPr sz="2600" b="1" cap="all" baseline="0">
                <a:solidFill>
                  <a:srgbClr val="871829"/>
                </a:solidFill>
              </a:defRPr>
            </a:lvl1pPr>
          </a:lstStyle>
          <a:p>
            <a:r>
              <a:rPr lang="hu-HU" noProof="0" dirty="0" smtClean="0"/>
              <a:t>A FÓLIA CÍME</a:t>
            </a:r>
            <a:endParaRPr lang="hu-HU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9631" y="1230923"/>
            <a:ext cx="4115938" cy="513470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/>
                </a:solidFill>
              </a:defRPr>
            </a:lvl1pPr>
            <a:lvl2pPr>
              <a:defRPr sz="24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hu-HU" noProof="0" dirty="0" smtClean="0"/>
              <a:t>Edit Master text </a:t>
            </a:r>
            <a:r>
              <a:rPr lang="hu-HU" noProof="0" dirty="0" err="1" smtClean="0"/>
              <a:t>styles</a:t>
            </a:r>
            <a:endParaRPr lang="hu-HU" noProof="0" dirty="0" smtClean="0"/>
          </a:p>
          <a:p>
            <a:pPr lvl="1"/>
            <a:r>
              <a:rPr lang="hu-HU" noProof="0" dirty="0" err="1" smtClean="0"/>
              <a:t>Second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2"/>
            <a:r>
              <a:rPr lang="hu-HU" noProof="0" dirty="0" err="1" smtClean="0"/>
              <a:t>Third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3"/>
            <a:r>
              <a:rPr lang="hu-HU" noProof="0" dirty="0" err="1" smtClean="0"/>
              <a:t>Fourth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4"/>
            <a:r>
              <a:rPr lang="hu-HU" noProof="0" dirty="0" err="1" smtClean="0"/>
              <a:t>Fifth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758431" y="1230922"/>
            <a:ext cx="4093036" cy="513470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/>
                </a:solidFill>
              </a:defRPr>
            </a:lvl1pPr>
            <a:lvl2pPr>
              <a:defRPr sz="24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hu-HU" noProof="0" dirty="0" smtClean="0"/>
              <a:t>Edit Master text </a:t>
            </a:r>
            <a:r>
              <a:rPr lang="hu-HU" noProof="0" dirty="0" err="1" smtClean="0"/>
              <a:t>styles</a:t>
            </a:r>
            <a:endParaRPr lang="hu-HU" noProof="0" dirty="0" smtClean="0"/>
          </a:p>
          <a:p>
            <a:pPr lvl="1"/>
            <a:r>
              <a:rPr lang="hu-HU" noProof="0" dirty="0" err="1" smtClean="0"/>
              <a:t>Second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2"/>
            <a:r>
              <a:rPr lang="hu-HU" noProof="0" dirty="0" err="1" smtClean="0"/>
              <a:t>Third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3"/>
            <a:r>
              <a:rPr lang="hu-HU" noProof="0" dirty="0" err="1" smtClean="0"/>
              <a:t>Fourth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4"/>
            <a:r>
              <a:rPr lang="hu-HU" noProof="0" dirty="0" err="1" smtClean="0"/>
              <a:t>Fifth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/>
          </a:p>
        </p:txBody>
      </p:sp>
    </p:spTree>
    <p:extLst>
      <p:ext uri="{BB962C8B-B14F-4D97-AF65-F5344CB8AC3E}">
        <p14:creationId xmlns:p14="http://schemas.microsoft.com/office/powerpoint/2010/main" val="1219179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66267" y="95251"/>
            <a:ext cx="5785200" cy="844728"/>
          </a:xfrm>
          <a:prstGeom prst="rect">
            <a:avLst/>
          </a:prstGeom>
        </p:spPr>
        <p:txBody>
          <a:bodyPr anchor="b" anchorCtr="0"/>
          <a:lstStyle>
            <a:lvl1pPr algn="r">
              <a:defRPr sz="2600" b="1" cap="all" baseline="0">
                <a:solidFill>
                  <a:srgbClr val="871829"/>
                </a:solidFill>
              </a:defRPr>
            </a:lvl1pPr>
          </a:lstStyle>
          <a:p>
            <a:r>
              <a:rPr lang="hu-HU" noProof="0" dirty="0" smtClean="0"/>
              <a:t>A FÓLIA CÍME</a:t>
            </a:r>
            <a:endParaRPr lang="hu-HU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9631" y="1230923"/>
            <a:ext cx="4115938" cy="513470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/>
                </a:solidFill>
              </a:defRPr>
            </a:lvl1pPr>
            <a:lvl2pPr>
              <a:defRPr sz="24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hu-HU" noProof="0" dirty="0" smtClean="0"/>
              <a:t>Edit Master text </a:t>
            </a:r>
            <a:r>
              <a:rPr lang="hu-HU" noProof="0" dirty="0" err="1" smtClean="0"/>
              <a:t>styles</a:t>
            </a:r>
            <a:endParaRPr lang="hu-HU" noProof="0" dirty="0" smtClean="0"/>
          </a:p>
          <a:p>
            <a:pPr lvl="1"/>
            <a:r>
              <a:rPr lang="hu-HU" noProof="0" dirty="0" err="1" smtClean="0"/>
              <a:t>Second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2"/>
            <a:r>
              <a:rPr lang="hu-HU" noProof="0" dirty="0" err="1" smtClean="0"/>
              <a:t>Third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3"/>
            <a:r>
              <a:rPr lang="hu-HU" noProof="0" dirty="0" err="1" smtClean="0"/>
              <a:t>Fourth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4"/>
            <a:r>
              <a:rPr lang="hu-HU" noProof="0" dirty="0" err="1" smtClean="0"/>
              <a:t>Fifth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/>
          </a:p>
        </p:txBody>
      </p:sp>
    </p:spTree>
    <p:extLst>
      <p:ext uri="{BB962C8B-B14F-4D97-AF65-F5344CB8AC3E}">
        <p14:creationId xmlns:p14="http://schemas.microsoft.com/office/powerpoint/2010/main" val="362888173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 bwMode="auto">
          <a:xfrm>
            <a:off x="347662" y="3156446"/>
            <a:ext cx="84486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  <a:buClr>
                <a:schemeClr val="tx1"/>
              </a:buClr>
            </a:pPr>
            <a:r>
              <a:rPr lang="hu-HU" sz="2800" b="1" i="1" smtClean="0">
                <a:solidFill>
                  <a:srgbClr val="B41020"/>
                </a:solidFill>
              </a:rPr>
              <a:t>Elválasztó fólia címmel</a:t>
            </a:r>
            <a:endParaRPr lang="en-US" sz="2800" b="1" i="1" smtClean="0">
              <a:solidFill>
                <a:srgbClr val="B41020"/>
              </a:solidFill>
            </a:endParaRPr>
          </a:p>
        </p:txBody>
      </p:sp>
      <p:pic>
        <p:nvPicPr>
          <p:cNvPr id="8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8414346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5" y="1946275"/>
            <a:ext cx="5626100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Kép 34" descr="muegyete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5872163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3767138"/>
            <a:ext cx="9155113" cy="2733675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/>
          </a:p>
        </p:txBody>
      </p:sp>
      <p:pic>
        <p:nvPicPr>
          <p:cNvPr id="6" name="Kép 34" descr="muegyete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663" y="3109913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2166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 flipH="1">
            <a:off x="8980488" y="149225"/>
            <a:ext cx="174625" cy="704850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3" name="Rectangle 12"/>
          <p:cNvSpPr/>
          <p:nvPr/>
        </p:nvSpPr>
        <p:spPr>
          <a:xfrm>
            <a:off x="0" y="6573838"/>
            <a:ext cx="9155113" cy="290512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000"/>
              <a:t>     © Hálózati Rendszerek és Szolgáltatások Tanszék  </a:t>
            </a:r>
            <a:endParaRPr lang="en-US" sz="1000"/>
          </a:p>
        </p:txBody>
      </p:sp>
      <p:pic>
        <p:nvPicPr>
          <p:cNvPr id="1028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3" y="149225"/>
            <a:ext cx="1192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896938"/>
            <a:ext cx="125730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509588"/>
            <a:ext cx="1416050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1363663" y="1014413"/>
            <a:ext cx="7791450" cy="3175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2" name="TextBox 9"/>
          <p:cNvSpPr txBox="1">
            <a:spLocks noChangeArrowheads="1"/>
          </p:cNvSpPr>
          <p:nvPr/>
        </p:nvSpPr>
        <p:spPr bwMode="auto">
          <a:xfrm>
            <a:off x="8601393" y="6596063"/>
            <a:ext cx="3413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B5ED0D89-4142-A84B-A38A-D908094048C3}" type="slidenum">
              <a:rPr lang="en-US" sz="10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sz="100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8" r:id="rId2"/>
    <p:sldLayoutId id="2147483760" r:id="rId3"/>
    <p:sldLayoutId id="2147483761" r:id="rId4"/>
    <p:sldLayoutId id="2147483759" r:id="rId5"/>
    <p:sldLayoutId id="2147483756" r:id="rId6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ddict.hit.bme.hu/education.php#projlab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ddict.hit.bme.hu/education.php#projlab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hu-HU" noProof="0" dirty="0" smtClean="0"/>
              <a:t>ADDICT TÉMALABOR</a:t>
            </a:r>
            <a:endParaRPr lang="hu-HU" noProof="0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hu-HU" dirty="0" smtClean="0"/>
              <a:t>2022. </a:t>
            </a:r>
            <a:r>
              <a:rPr lang="hu-HU" dirty="0" smtClean="0"/>
              <a:t>szeptember </a:t>
            </a:r>
            <a:r>
              <a:rPr lang="hu-HU" dirty="0" smtClean="0"/>
              <a:t>7-8.</a:t>
            </a:r>
            <a:endParaRPr lang="hu-HU" noProof="0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hu-HU" noProof="0" dirty="0" smtClean="0"/>
              <a:t>Zsóka Zoltán</a:t>
            </a:r>
            <a:endParaRPr lang="hu-HU" noProof="0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>
              <a:lnSpc>
                <a:spcPct val="100000"/>
              </a:lnSpc>
              <a:defRPr/>
            </a:pPr>
            <a:r>
              <a:rPr lang="hu-HU" noProof="0" dirty="0"/>
              <a:t>BME Hálózati Rendszerek és Szolgáltatások </a:t>
            </a:r>
            <a:r>
              <a:rPr lang="hu-HU" noProof="0" dirty="0" smtClean="0"/>
              <a:t>Tanszék</a:t>
            </a:r>
          </a:p>
          <a:p>
            <a:pPr lvl="0">
              <a:lnSpc>
                <a:spcPct val="100000"/>
              </a:lnSpc>
              <a:defRPr/>
            </a:pPr>
            <a:r>
              <a:rPr lang="hu-HU" noProof="0" dirty="0" err="1" smtClean="0"/>
              <a:t>zsoka</a:t>
            </a:r>
            <a:r>
              <a:rPr lang="hu-HU" noProof="0" dirty="0" smtClean="0"/>
              <a:t>@</a:t>
            </a:r>
            <a:r>
              <a:rPr lang="hu-HU" noProof="0" dirty="0" err="1" smtClean="0"/>
              <a:t>hit.bme.hu</a:t>
            </a:r>
            <a:endParaRPr lang="hu-HU" noProof="0" dirty="0"/>
          </a:p>
        </p:txBody>
      </p:sp>
    </p:spTree>
    <p:extLst>
      <p:ext uri="{BB962C8B-B14F-4D97-AF65-F5344CB8AC3E}">
        <p14:creationId xmlns:p14="http://schemas.microsoft.com/office/powerpoint/2010/main" val="98799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AddICT</a:t>
            </a:r>
            <a:r>
              <a:rPr lang="hu-HU" dirty="0" smtClean="0"/>
              <a:t> labor</a:t>
            </a:r>
            <a:endParaRPr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000" dirty="0" smtClean="0"/>
              <a:t>Nem </a:t>
            </a:r>
            <a:r>
              <a:rPr lang="hu-HU" sz="2000" dirty="0" err="1" smtClean="0"/>
              <a:t>addiktológia</a:t>
            </a:r>
            <a:r>
              <a:rPr lang="hu-HU" sz="2000" dirty="0" smtClean="0"/>
              <a:t>…</a:t>
            </a:r>
          </a:p>
          <a:p>
            <a:r>
              <a:rPr lang="hu-HU" sz="2000" dirty="0" err="1" smtClean="0"/>
              <a:t>Analysis</a:t>
            </a:r>
            <a:r>
              <a:rPr lang="hu-HU" sz="2000" dirty="0" smtClean="0"/>
              <a:t>, Design and </a:t>
            </a:r>
            <a:r>
              <a:rPr lang="hu-HU" sz="2000" dirty="0" err="1" smtClean="0"/>
              <a:t>Development</a:t>
            </a:r>
            <a:r>
              <a:rPr lang="hu-HU" sz="2000" dirty="0" smtClean="0"/>
              <a:t> of </a:t>
            </a:r>
            <a:r>
              <a:rPr lang="hu-HU" sz="2000" b="1" dirty="0" smtClean="0"/>
              <a:t>ICT</a:t>
            </a:r>
            <a:r>
              <a:rPr lang="hu-HU" sz="2000" dirty="0" smtClean="0"/>
              <a:t> </a:t>
            </a:r>
            <a:r>
              <a:rPr lang="hu-HU" sz="2000" dirty="0" err="1" smtClean="0"/>
              <a:t>systems</a:t>
            </a:r>
            <a:endParaRPr lang="hu-HU" sz="2000" dirty="0" smtClean="0"/>
          </a:p>
          <a:p>
            <a:pPr lvl="1"/>
            <a:r>
              <a:rPr lang="hu-HU" sz="1800" dirty="0" smtClean="0"/>
              <a:t>Infokommunikációs hálózatok, rendszerek</a:t>
            </a:r>
          </a:p>
          <a:p>
            <a:r>
              <a:rPr lang="hu-HU" sz="2000" dirty="0" smtClean="0"/>
              <a:t>Első sorban hálózatokkal foglalkozó oktatók, kutatók</a:t>
            </a:r>
          </a:p>
          <a:p>
            <a:pPr lvl="1"/>
            <a:r>
              <a:rPr lang="hu-HU" sz="1800" dirty="0" smtClean="0"/>
              <a:t>Modellezés</a:t>
            </a:r>
          </a:p>
          <a:p>
            <a:pPr lvl="1"/>
            <a:r>
              <a:rPr lang="hu-HU" sz="1800" dirty="0" smtClean="0"/>
              <a:t>Tervezés</a:t>
            </a:r>
          </a:p>
          <a:p>
            <a:pPr lvl="1"/>
            <a:r>
              <a:rPr lang="hu-HU" sz="1800" dirty="0" smtClean="0"/>
              <a:t>Üzemeltetés</a:t>
            </a:r>
          </a:p>
          <a:p>
            <a:pPr lvl="1"/>
            <a:r>
              <a:rPr lang="hu-HU" sz="1800" dirty="0" smtClean="0"/>
              <a:t>Teljesítmény és megbízhatósági elemzés</a:t>
            </a:r>
          </a:p>
          <a:p>
            <a:r>
              <a:rPr lang="hu-HU" sz="2000" dirty="0" smtClean="0"/>
              <a:t>Oktatás</a:t>
            </a:r>
          </a:p>
          <a:p>
            <a:pPr lvl="1"/>
            <a:r>
              <a:rPr lang="hu-HU" sz="1800" dirty="0" smtClean="0"/>
              <a:t>Hálózatokkal foglalkozó </a:t>
            </a:r>
            <a:r>
              <a:rPr lang="hu-HU" sz="1800" dirty="0" err="1" smtClean="0"/>
              <a:t>BSc</a:t>
            </a:r>
            <a:r>
              <a:rPr lang="hu-HU" sz="1800" dirty="0" smtClean="0"/>
              <a:t> és </a:t>
            </a:r>
            <a:r>
              <a:rPr lang="hu-HU" sz="1800" dirty="0" err="1" smtClean="0"/>
              <a:t>MSc</a:t>
            </a:r>
            <a:r>
              <a:rPr lang="hu-HU" sz="1800" dirty="0" smtClean="0"/>
              <a:t> tárgyak</a:t>
            </a:r>
          </a:p>
          <a:p>
            <a:pPr lvl="1"/>
            <a:r>
              <a:rPr lang="hu-HU" sz="1800" dirty="0" err="1" smtClean="0"/>
              <a:t>Szabvál</a:t>
            </a:r>
            <a:r>
              <a:rPr lang="hu-HU" sz="1800" dirty="0" smtClean="0"/>
              <a:t> tárgyak hálózat-üzemeltetés témában (Cisco)</a:t>
            </a:r>
          </a:p>
          <a:p>
            <a:pPr lvl="1"/>
            <a:r>
              <a:rPr lang="hu-HU" sz="1800" dirty="0" err="1" smtClean="0"/>
              <a:t>Programozásos</a:t>
            </a:r>
            <a:r>
              <a:rPr lang="hu-HU" sz="1800" dirty="0" smtClean="0"/>
              <a:t> tárgyak, Számítógép architektúrák</a:t>
            </a:r>
          </a:p>
          <a:p>
            <a:r>
              <a:rPr lang="hu-HU" sz="2000" dirty="0" smtClean="0"/>
              <a:t>Ipari kapcsolatok</a:t>
            </a:r>
          </a:p>
          <a:p>
            <a:pPr lvl="1"/>
            <a:r>
              <a:rPr lang="hu-HU" sz="1800" dirty="0" smtClean="0"/>
              <a:t>Nokia, Ericsson, korábban Magyar Telekom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4100" y="2814637"/>
            <a:ext cx="2228850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224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Témalabor tárgy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400" dirty="0" smtClean="0"/>
              <a:t>Lebonyolítás két ütemben</a:t>
            </a:r>
          </a:p>
          <a:p>
            <a:r>
              <a:rPr lang="hu-HU" sz="2400" dirty="0" smtClean="0"/>
              <a:t>Közös, a témaköröket ismertető és feladatmegoldó órák</a:t>
            </a:r>
          </a:p>
          <a:p>
            <a:pPr lvl="1"/>
            <a:r>
              <a:rPr lang="hu-HU" sz="2000" dirty="0" smtClean="0"/>
              <a:t>Négy-öt alkalom a félév első felében</a:t>
            </a:r>
          </a:p>
          <a:p>
            <a:pPr lvl="1"/>
            <a:r>
              <a:rPr lang="hu-HU" sz="2000" dirty="0" smtClean="0"/>
              <a:t>Hetente két óra egyeztetett időpontban</a:t>
            </a:r>
          </a:p>
          <a:p>
            <a:pPr lvl="1"/>
            <a:r>
              <a:rPr lang="hu-HU" sz="2000" dirty="0" smtClean="0"/>
              <a:t>Témakörök: modellezés, üzemeltetés, megbízhatósági és teljesítmény-elemzés</a:t>
            </a:r>
          </a:p>
          <a:p>
            <a:r>
              <a:rPr lang="hu-HU" sz="2400" dirty="0" smtClean="0"/>
              <a:t>Kis csoportos, vagy egyéni feladatok</a:t>
            </a:r>
          </a:p>
          <a:p>
            <a:pPr lvl="1"/>
            <a:r>
              <a:rPr lang="hu-HU" sz="2000" dirty="0" smtClean="0"/>
              <a:t>Egy kiválasztott témában önállóan vagy kis</a:t>
            </a:r>
            <a:br>
              <a:rPr lang="hu-HU" sz="2000" dirty="0" smtClean="0"/>
            </a:br>
            <a:r>
              <a:rPr lang="hu-HU" sz="2000" dirty="0" smtClean="0"/>
              <a:t>csoportban megoldott nagyobb</a:t>
            </a:r>
            <a:br>
              <a:rPr lang="hu-HU" sz="2000" dirty="0" smtClean="0"/>
            </a:br>
            <a:r>
              <a:rPr lang="hu-HU" sz="2000" dirty="0" smtClean="0"/>
              <a:t>lélegzetvételű feladat</a:t>
            </a:r>
          </a:p>
          <a:p>
            <a:pPr lvl="1"/>
            <a:r>
              <a:rPr lang="hu-HU" sz="2000" dirty="0"/>
              <a:t>Jelentkezés </a:t>
            </a:r>
            <a:r>
              <a:rPr lang="hu-HU" sz="2000" dirty="0" smtClean="0"/>
              <a:t>email-</a:t>
            </a:r>
            <a:r>
              <a:rPr lang="hu-HU" sz="2000" dirty="0" err="1" smtClean="0"/>
              <a:t>ben</a:t>
            </a:r>
            <a:r>
              <a:rPr lang="hu-HU" sz="2000" dirty="0" smtClean="0"/>
              <a:t> a közös részek után</a:t>
            </a:r>
          </a:p>
          <a:p>
            <a:pPr lvl="1"/>
            <a:r>
              <a:rPr lang="hu-HU" sz="2000" dirty="0" smtClean="0"/>
              <a:t>Heti konzultáció külön konzulenssel</a:t>
            </a:r>
          </a:p>
          <a:p>
            <a:pPr lvl="1"/>
            <a:r>
              <a:rPr lang="hu-HU" sz="2000" dirty="0" smtClean="0"/>
              <a:t>Önálló labor és szakdolgozat témát készíthet elő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2567" y="3576637"/>
            <a:ext cx="2628900" cy="14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13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Témák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sz="2000" dirty="0">
                <a:hlinkClick r:id="rId2"/>
              </a:rPr>
              <a:t>https://</a:t>
            </a:r>
            <a:r>
              <a:rPr lang="hu-HU" sz="2000" dirty="0" smtClean="0">
                <a:hlinkClick r:id="rId2"/>
              </a:rPr>
              <a:t>www.addict.hit.bme.hu/education.php#projlab</a:t>
            </a:r>
            <a:endParaRPr lang="hu-HU" sz="2000" dirty="0" smtClean="0"/>
          </a:p>
          <a:p>
            <a:pPr marL="0" indent="0">
              <a:buNone/>
            </a:pPr>
            <a:endParaRPr lang="hu-HU" sz="2400" dirty="0" smtClean="0"/>
          </a:p>
          <a:p>
            <a:pPr marL="0" indent="0">
              <a:buNone/>
            </a:pPr>
            <a:r>
              <a:rPr lang="hu-HU" sz="2400" dirty="0"/>
              <a:t>[5GCV] 5G </a:t>
            </a:r>
            <a:r>
              <a:rPr lang="hu-HU" sz="2400" dirty="0" err="1"/>
              <a:t>Core</a:t>
            </a:r>
            <a:r>
              <a:rPr lang="hu-HU" sz="2400" dirty="0"/>
              <a:t> elemeinek </a:t>
            </a:r>
            <a:r>
              <a:rPr lang="hu-HU" sz="2400" dirty="0" smtClean="0"/>
              <a:t>vizsgálata</a:t>
            </a:r>
          </a:p>
          <a:p>
            <a:pPr marL="0" indent="0">
              <a:buNone/>
            </a:pPr>
            <a:endParaRPr lang="hu-HU" sz="2400" dirty="0"/>
          </a:p>
          <a:p>
            <a:pPr marL="0" indent="0">
              <a:buNone/>
            </a:pPr>
            <a:r>
              <a:rPr lang="hu-HU" sz="2400" dirty="0"/>
              <a:t>[5GBM] Mobil 5G </a:t>
            </a:r>
            <a:r>
              <a:rPr lang="hu-HU" sz="2400" dirty="0" err="1"/>
              <a:t>backhaul</a:t>
            </a:r>
            <a:r>
              <a:rPr lang="hu-HU" sz="2400" dirty="0"/>
              <a:t> hálózatok </a:t>
            </a:r>
            <a:r>
              <a:rPr lang="hu-HU" sz="2400" dirty="0" smtClean="0"/>
              <a:t>modellezése</a:t>
            </a:r>
          </a:p>
          <a:p>
            <a:pPr marL="0" indent="0">
              <a:buNone/>
            </a:pPr>
            <a:endParaRPr lang="hu-HU" sz="2400" dirty="0"/>
          </a:p>
          <a:p>
            <a:pPr marL="0" indent="0">
              <a:buNone/>
            </a:pPr>
            <a:r>
              <a:rPr lang="hu-HU" sz="2400" dirty="0"/>
              <a:t>[JKIT] Jármű-kommunikációs infrastruktúra hálózati csatlakoztatásának tervezése, </a:t>
            </a:r>
            <a:r>
              <a:rPr lang="hu-HU" sz="2400" dirty="0" smtClean="0"/>
              <a:t>elemzése</a:t>
            </a:r>
          </a:p>
          <a:p>
            <a:pPr marL="0" indent="0">
              <a:buNone/>
            </a:pPr>
            <a:endParaRPr lang="hu-HU" sz="2400" dirty="0" smtClean="0"/>
          </a:p>
          <a:p>
            <a:pPr marL="0" indent="0">
              <a:buNone/>
            </a:pPr>
            <a:r>
              <a:rPr lang="hu-HU" sz="2400" dirty="0" smtClean="0"/>
              <a:t>[HPRG] Hálózatok programozása</a:t>
            </a:r>
          </a:p>
          <a:p>
            <a:pPr marL="0" indent="0">
              <a:buNone/>
            </a:pPr>
            <a:endParaRPr lang="hu-HU" sz="2400" dirty="0"/>
          </a:p>
          <a:p>
            <a:pPr marL="0" indent="0">
              <a:buNone/>
            </a:pPr>
            <a:r>
              <a:rPr lang="hu-HU" sz="2400" dirty="0"/>
              <a:t>[HAUT</a:t>
            </a:r>
            <a:r>
              <a:rPr lang="hu-HU" sz="2400" dirty="0" smtClean="0"/>
              <a:t>] Hálózatok </a:t>
            </a:r>
            <a:r>
              <a:rPr lang="hu-HU" sz="2400" dirty="0"/>
              <a:t>automatizált üzemeltetése</a:t>
            </a:r>
          </a:p>
          <a:p>
            <a:pPr marL="0" indent="0">
              <a:buNone/>
            </a:pP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2497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Témák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sz="2000" dirty="0">
                <a:hlinkClick r:id="rId2"/>
              </a:rPr>
              <a:t>https://www.addict.hit.bme.hu/education.php#projlab</a:t>
            </a:r>
            <a:endParaRPr lang="hu-HU" sz="2000" dirty="0"/>
          </a:p>
          <a:p>
            <a:pPr marL="0" indent="0">
              <a:buNone/>
            </a:pPr>
            <a:endParaRPr lang="hu-HU" sz="2400" dirty="0" smtClean="0"/>
          </a:p>
          <a:p>
            <a:pPr marL="0" indent="0">
              <a:buNone/>
            </a:pPr>
            <a:r>
              <a:rPr lang="hu-HU" sz="2400" dirty="0"/>
              <a:t>[HADM] Hálózati anomáliák detektálására alkalmas módszerek </a:t>
            </a:r>
            <a:r>
              <a:rPr lang="hu-HU" sz="2400" dirty="0" smtClean="0"/>
              <a:t>vizsgálata</a:t>
            </a:r>
          </a:p>
          <a:p>
            <a:pPr marL="0" indent="0">
              <a:buNone/>
            </a:pPr>
            <a:endParaRPr lang="hu-HU" sz="2400" dirty="0"/>
          </a:p>
          <a:p>
            <a:pPr marL="0" indent="0">
              <a:buNone/>
            </a:pPr>
            <a:r>
              <a:rPr lang="hu-HU" sz="2400" dirty="0"/>
              <a:t>[ÜAMI] Ütemezési algoritmusok hatása a </a:t>
            </a:r>
            <a:r>
              <a:rPr lang="hu-HU" sz="2400" dirty="0" smtClean="0"/>
              <a:t>szolgáltatásminőségre</a:t>
            </a:r>
          </a:p>
          <a:p>
            <a:pPr marL="0" indent="0">
              <a:buNone/>
            </a:pPr>
            <a:endParaRPr lang="hu-HU" sz="2400" dirty="0"/>
          </a:p>
          <a:p>
            <a:pPr marL="0" indent="0">
              <a:buNone/>
            </a:pPr>
            <a:r>
              <a:rPr lang="hu-HU" sz="2400" dirty="0"/>
              <a:t>[ITVN] Információ terjedésének vizsgálata VANET (</a:t>
            </a:r>
            <a:r>
              <a:rPr lang="hu-HU" sz="2400" dirty="0" err="1"/>
              <a:t>Vehicular</a:t>
            </a:r>
            <a:r>
              <a:rPr lang="hu-HU" sz="2400" dirty="0"/>
              <a:t> ad-hoc </a:t>
            </a:r>
            <a:r>
              <a:rPr lang="hu-HU" sz="2400" dirty="0" err="1"/>
              <a:t>network</a:t>
            </a:r>
            <a:r>
              <a:rPr lang="hu-HU" sz="2400" dirty="0"/>
              <a:t>) </a:t>
            </a:r>
            <a:r>
              <a:rPr lang="hu-HU" sz="2400" dirty="0" smtClean="0"/>
              <a:t>környezetben</a:t>
            </a:r>
          </a:p>
          <a:p>
            <a:pPr marL="0" indent="0">
              <a:buNone/>
            </a:pPr>
            <a:endParaRPr lang="hu-HU" sz="2400" i="1" dirty="0"/>
          </a:p>
          <a:p>
            <a:pPr marL="0" indent="0">
              <a:buNone/>
            </a:pP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93957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053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T template 4 3tmpl - FIN-HU">
  <a:themeElements>
    <a:clrScheme name="MaxiMizeR">
      <a:dk1>
        <a:srgbClr val="9CBB2C"/>
      </a:dk1>
      <a:lt1>
        <a:sysClr val="window" lastClr="FFFFFF"/>
      </a:lt1>
      <a:dk2>
        <a:srgbClr val="234C46"/>
      </a:dk2>
      <a:lt2>
        <a:srgbClr val="EEECE1"/>
      </a:lt2>
      <a:accent1>
        <a:srgbClr val="000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 rtlCol="0">
        <a:spAutoFit/>
      </a:bodyPr>
      <a:lstStyle>
        <a:defPPr algn="ctr">
          <a:defRPr sz="1600" b="0" dirty="0" smtClean="0">
            <a:solidFill>
              <a:schemeClr val="accent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13400</TotalTime>
  <Words>194</Words>
  <Application>Microsoft Office PowerPoint</Application>
  <PresentationFormat>Diavetítés a képernyőre (4:3 oldalarány)</PresentationFormat>
  <Paragraphs>51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Calibri</vt:lpstr>
      <vt:lpstr>HIT template 4 3tmpl - FIN-HU</vt:lpstr>
      <vt:lpstr>PowerPoint-bemutató</vt:lpstr>
      <vt:lpstr>AddICT labor</vt:lpstr>
      <vt:lpstr>Témalabor tárgy</vt:lpstr>
      <vt:lpstr>Témák</vt:lpstr>
      <vt:lpstr>Témák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</dc:creator>
  <cp:lastModifiedBy>Zsóka Zoltán</cp:lastModifiedBy>
  <cp:revision>962</cp:revision>
  <cp:lastPrinted>2020-05-12T10:14:51Z</cp:lastPrinted>
  <dcterms:created xsi:type="dcterms:W3CDTF">2017-10-02T12:00:02Z</dcterms:created>
  <dcterms:modified xsi:type="dcterms:W3CDTF">2022-09-06T10:36:00Z</dcterms:modified>
</cp:coreProperties>
</file>