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3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B8B8"/>
    <a:srgbClr val="B41020"/>
    <a:srgbClr val="777679"/>
    <a:srgbClr val="8718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54" autoAdjust="0"/>
    <p:restoredTop sz="94038" autoAdjust="0"/>
  </p:normalViewPr>
  <p:slideViewPr>
    <p:cSldViewPr snapToGrid="0" snapToObjects="1">
      <p:cViewPr varScale="1">
        <p:scale>
          <a:sx n="105" d="100"/>
          <a:sy n="105" d="100"/>
        </p:scale>
        <p:origin x="175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22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D8251B8-D80C-6140-B4EF-BE6BAE28609D}" type="datetimeFigureOut">
              <a:rPr lang="en-US"/>
              <a:pPr>
                <a:defRPr/>
              </a:pPr>
              <a:t>9/7/2022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C2A1875-369C-CE41-888B-CB6DF0040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5951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BE7665B-E0C9-F849-B4D6-A964C406523E}" type="datetimeFigureOut">
              <a:rPr lang="en-US"/>
              <a:pPr>
                <a:defRPr/>
              </a:pPr>
              <a:t>9/7/2022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noProof="0"/>
              <a:t>Click to edit Master text styles</a:t>
            </a:r>
          </a:p>
          <a:p>
            <a:pPr lvl="1"/>
            <a:r>
              <a:rPr lang="hu-HU" noProof="0"/>
              <a:t>Second level</a:t>
            </a:r>
          </a:p>
          <a:p>
            <a:pPr lvl="2"/>
            <a:r>
              <a:rPr lang="hu-HU" noProof="0"/>
              <a:t>Third level</a:t>
            </a:r>
          </a:p>
          <a:p>
            <a:pPr lvl="3"/>
            <a:r>
              <a:rPr lang="hu-HU" noProof="0"/>
              <a:t>Fourth level</a:t>
            </a:r>
          </a:p>
          <a:p>
            <a:pPr lvl="4"/>
            <a:r>
              <a:rPr lang="hu-HU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A777826-B044-0948-AC2D-168CF3D2B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873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777826-B044-0948-AC2D-168CF3D2B52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445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574675"/>
            <a:ext cx="60960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 userDrawn="1"/>
        </p:nvSpPr>
        <p:spPr>
          <a:xfrm>
            <a:off x="8748713" y="574675"/>
            <a:ext cx="407987" cy="1674813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 flipV="1">
            <a:off x="776288" y="2913063"/>
            <a:ext cx="7972425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776288" y="3082925"/>
            <a:ext cx="6553200" cy="93113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>
                <a:solidFill>
                  <a:srgbClr val="B4102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u-HU" dirty="0"/>
              <a:t>AZ ELŐADÁS CÍME EGY SORBAN VAGY AKÁR KETTŐBEN</a:t>
            </a:r>
          </a:p>
        </p:txBody>
      </p:sp>
      <p:sp>
        <p:nvSpPr>
          <p:cNvPr id="21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776288" y="4203088"/>
            <a:ext cx="6553200" cy="9715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200">
                <a:solidFill>
                  <a:srgbClr val="777679"/>
                </a:solidFill>
              </a:defRPr>
            </a:lvl1pPr>
          </a:lstStyle>
          <a:p>
            <a:pPr lvl="0"/>
            <a:r>
              <a:rPr lang="hu-HU" dirty="0"/>
              <a:t>Az előadás alcíme, rövid leírása</a:t>
            </a:r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776288" y="5316023"/>
            <a:ext cx="6553200" cy="3683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>
                <a:solidFill>
                  <a:srgbClr val="871829"/>
                </a:solidFill>
              </a:defRPr>
            </a:lvl1pPr>
          </a:lstStyle>
          <a:p>
            <a:pPr lvl="0"/>
            <a:r>
              <a:rPr lang="hu-HU" dirty="0"/>
              <a:t>Szerző Vezetéknév Név</a:t>
            </a:r>
          </a:p>
        </p:txBody>
      </p:sp>
      <p:sp>
        <p:nvSpPr>
          <p:cNvPr id="23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776288" y="5778936"/>
            <a:ext cx="6553200" cy="79094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b="0">
                <a:solidFill>
                  <a:srgbClr val="262626"/>
                </a:solidFill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dirty="0"/>
              <a:t>BME Hálózati Rendszerek és Szolgáltatások Tanszék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dirty="0"/>
              <a:t>mailcíme@hit.bme.hu</a:t>
            </a:r>
          </a:p>
        </p:txBody>
      </p:sp>
      <p:pic>
        <p:nvPicPr>
          <p:cNvPr id="24" name="Kép 34" descr="muegyetem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531" y="5978352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 userDrawn="1"/>
        </p:nvSpPr>
        <p:spPr bwMode="auto">
          <a:xfrm>
            <a:off x="7552531" y="5316023"/>
            <a:ext cx="14001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lvl="0" algn="ctr"/>
            <a:r>
              <a:rPr lang="hu-HU" sz="1600" b="0" dirty="0">
                <a:solidFill>
                  <a:schemeClr val="accent1"/>
                </a:solidFill>
              </a:rPr>
              <a:t>Budapest, </a:t>
            </a:r>
            <a:br>
              <a:rPr lang="hu-HU" sz="1600" b="0" dirty="0">
                <a:solidFill>
                  <a:schemeClr val="accent1"/>
                </a:solidFill>
              </a:rPr>
            </a:br>
            <a:fld id="{5ED1630B-7CFF-4231-AF92-D9968A6C99A9}" type="datetime1">
              <a:rPr lang="hu-HU" sz="1600" b="0" smtClean="0">
                <a:solidFill>
                  <a:schemeClr val="accent1"/>
                </a:solidFill>
              </a:rPr>
              <a:pPr lvl="0" algn="ctr"/>
              <a:t>2022. 09. 07.</a:t>
            </a:fld>
            <a:endParaRPr lang="hu-HU" sz="1600" b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4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66267" y="95251"/>
            <a:ext cx="5785200" cy="844728"/>
          </a:xfrm>
          <a:prstGeom prst="rect">
            <a:avLst/>
          </a:prstGeom>
        </p:spPr>
        <p:txBody>
          <a:bodyPr anchor="b" anchorCtr="0"/>
          <a:lstStyle>
            <a:lvl1pPr algn="r">
              <a:defRPr sz="2600" b="1" cap="all" baseline="0">
                <a:solidFill>
                  <a:srgbClr val="871829"/>
                </a:solidFill>
              </a:defRPr>
            </a:lvl1pPr>
          </a:lstStyle>
          <a:p>
            <a:r>
              <a:rPr lang="hu-HU" noProof="0" dirty="0"/>
              <a:t>A FÓLIA CÍME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631" y="1230923"/>
            <a:ext cx="8581836" cy="513470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hu-HU" noProof="0" dirty="0"/>
              <a:t>Edit Master text </a:t>
            </a:r>
            <a:r>
              <a:rPr lang="hu-HU" noProof="0" dirty="0" err="1"/>
              <a:t>styles</a:t>
            </a:r>
            <a:endParaRPr lang="hu-HU" noProof="0" dirty="0"/>
          </a:p>
          <a:p>
            <a:pPr lvl="1"/>
            <a:r>
              <a:rPr lang="hu-HU" noProof="0" dirty="0" err="1"/>
              <a:t>Second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2"/>
            <a:r>
              <a:rPr lang="hu-HU" noProof="0" dirty="0" err="1"/>
              <a:t>Third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3"/>
            <a:r>
              <a:rPr lang="hu-HU" noProof="0" dirty="0" err="1"/>
              <a:t>Fourth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4"/>
            <a:r>
              <a:rPr lang="hu-HU" noProof="0" dirty="0" err="1"/>
              <a:t>Fifth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41405304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 bwMode="auto">
          <a:xfrm>
            <a:off x="347662" y="3156446"/>
            <a:ext cx="84486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Clr>
                <a:schemeClr val="tx1"/>
              </a:buClr>
            </a:pPr>
            <a:r>
              <a:rPr lang="hu-HU" sz="2800" b="1" i="1" dirty="0">
                <a:solidFill>
                  <a:srgbClr val="B41020"/>
                </a:solidFill>
              </a:rPr>
              <a:t>Elválasztó fólia címmel</a:t>
            </a:r>
            <a:endParaRPr lang="en-US" sz="2800" b="1" i="1" dirty="0">
              <a:solidFill>
                <a:srgbClr val="B41020"/>
              </a:solidFill>
            </a:endParaRPr>
          </a:p>
        </p:txBody>
      </p: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84143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1946275"/>
            <a:ext cx="562610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Kép 34" descr="muegye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587216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3767138"/>
            <a:ext cx="9155113" cy="2733675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/>
          </a:p>
        </p:txBody>
      </p:sp>
      <p:pic>
        <p:nvPicPr>
          <p:cNvPr id="6" name="Kép 34" descr="muegye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663" y="310991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16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flipH="1">
            <a:off x="8980488" y="149225"/>
            <a:ext cx="174625" cy="704850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3" name="Rectangle 12"/>
          <p:cNvSpPr/>
          <p:nvPr/>
        </p:nvSpPr>
        <p:spPr>
          <a:xfrm>
            <a:off x="0" y="6573838"/>
            <a:ext cx="9155113" cy="290512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000" dirty="0"/>
              <a:t>     © Hálózati Rendszerek és Szolgáltatások Tanszék  </a:t>
            </a:r>
            <a:endParaRPr lang="en-US" sz="1000" dirty="0"/>
          </a:p>
        </p:txBody>
      </p:sp>
      <p:pic>
        <p:nvPicPr>
          <p:cNvPr id="1028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149225"/>
            <a:ext cx="1192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896938"/>
            <a:ext cx="125730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509588"/>
            <a:ext cx="141605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1363663" y="1014413"/>
            <a:ext cx="7791450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2" name="TextBox 9"/>
          <p:cNvSpPr txBox="1">
            <a:spLocks noChangeArrowheads="1"/>
          </p:cNvSpPr>
          <p:nvPr/>
        </p:nvSpPr>
        <p:spPr bwMode="auto">
          <a:xfrm>
            <a:off x="8601393" y="6596063"/>
            <a:ext cx="3413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B5ED0D89-4142-A84B-A38A-D908094048C3}" type="slidenum">
              <a:rPr lang="en-US" sz="10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8" r:id="rId2"/>
    <p:sldLayoutId id="2147483759" r:id="rId3"/>
    <p:sldLayoutId id="2147483756" r:id="rId4"/>
  </p:sldLayoutIdLst>
  <p:hf hdr="0" ft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it.bme.hu/page/temalabor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cl.hu/education/temalabor/" TargetMode="External"/><Relationship Id="rId2" Type="http://schemas.openxmlformats.org/officeDocument/2006/relationships/hyperlink" Target="http://medianets.hu/oktatas/temalabor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ast.hit.bme.hu/hu/content/t%C3%A9malabor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ast.hit.bme.hu/hu/content/t%C3%A9malabor" TargetMode="External"/><Relationship Id="rId2" Type="http://schemas.openxmlformats.org/officeDocument/2006/relationships/hyperlink" Target="http://www.addict.hit.bme.hu/en/education/trainingproject-laboratory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rysys.hu/education/thematiclabs/" TargetMode="External"/><Relationship Id="rId4" Type="http://schemas.openxmlformats.org/officeDocument/2006/relationships/hyperlink" Target="https://www.mcl.hu/education/temalabor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hu-HU" altLang="hu-HU" dirty="0">
                <a:cs typeface="Arial" panose="020B0604020202020204" pitchFamily="34" charset="0"/>
              </a:rPr>
              <a:t>Témalaboratórium </a:t>
            </a:r>
          </a:p>
          <a:p>
            <a:r>
              <a:rPr lang="hu-HU" sz="2000" dirty="0"/>
              <a:t>VIHIAL02</a:t>
            </a:r>
            <a:endParaRPr lang="hu-HU" altLang="hu-HU" sz="2000" dirty="0">
              <a:cs typeface="Arial" panose="020B0604020202020204" pitchFamily="34" charset="0"/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hu-HU" i="1" dirty="0"/>
              <a:t>Tájékoztató</a:t>
            </a:r>
            <a:endParaRPr lang="hu-HU" noProof="0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hu-HU" noProof="0" dirty="0"/>
              <a:t>Dr. Huszák Árpád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>
              <a:lnSpc>
                <a:spcPct val="100000"/>
              </a:lnSpc>
              <a:defRPr/>
            </a:pPr>
            <a:r>
              <a:rPr lang="hu-HU" noProof="0" dirty="0"/>
              <a:t>BME Hálózati Rendszerek és Szolgáltatások Tanszék</a:t>
            </a:r>
          </a:p>
          <a:p>
            <a:pPr lvl="0">
              <a:lnSpc>
                <a:spcPct val="100000"/>
              </a:lnSpc>
              <a:defRPr/>
            </a:pPr>
            <a:r>
              <a:rPr lang="hu-HU" noProof="0" dirty="0"/>
              <a:t>huszak@hit.bme.hu</a:t>
            </a:r>
          </a:p>
        </p:txBody>
      </p:sp>
    </p:spTree>
    <p:extLst>
      <p:ext uri="{BB962C8B-B14F-4D97-AF65-F5344CB8AC3E}">
        <p14:creationId xmlns:p14="http://schemas.microsoft.com/office/powerpoint/2010/main" val="987995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Követelmények</a:t>
            </a:r>
            <a:endParaRPr lang="hu-HU" noProof="0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hu-HU" dirty="0"/>
              <a:t>Követelmény: 0/0/3/f</a:t>
            </a:r>
          </a:p>
          <a:p>
            <a:endParaRPr lang="hu-HU" dirty="0"/>
          </a:p>
          <a:p>
            <a:r>
              <a:rPr lang="hu-HU" dirty="0"/>
              <a:t>Cél: A tanszéki laborok (műhelyek) megismerése önálló laboratóriumot és szakdolgozatot megelőzően</a:t>
            </a:r>
          </a:p>
          <a:p>
            <a:endParaRPr lang="hu-HU" dirty="0"/>
          </a:p>
          <a:p>
            <a:r>
              <a:rPr lang="hu-HU" dirty="0"/>
              <a:t>PARIPA program</a:t>
            </a:r>
          </a:p>
          <a:p>
            <a:endParaRPr lang="hu-HU" dirty="0"/>
          </a:p>
          <a:p>
            <a:endParaRPr lang="hu-HU" dirty="0"/>
          </a:p>
        </p:txBody>
      </p:sp>
      <p:grpSp>
        <p:nvGrpSpPr>
          <p:cNvPr id="6" name="Csoportba foglalás 5"/>
          <p:cNvGrpSpPr/>
          <p:nvPr/>
        </p:nvGrpSpPr>
        <p:grpSpPr>
          <a:xfrm>
            <a:off x="3459218" y="3571529"/>
            <a:ext cx="5289129" cy="2794101"/>
            <a:chOff x="3854872" y="3977360"/>
            <a:chExt cx="4852211" cy="2368834"/>
          </a:xfrm>
        </p:grpSpPr>
        <p:pic>
          <p:nvPicPr>
            <p:cNvPr id="4" name="Kép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077" r="57067" b="69359"/>
            <a:stretch/>
          </p:blipFill>
          <p:spPr>
            <a:xfrm>
              <a:off x="4437864" y="3977360"/>
              <a:ext cx="3686225" cy="2131441"/>
            </a:xfrm>
            <a:prstGeom prst="rect">
              <a:avLst/>
            </a:prstGeom>
          </p:spPr>
        </p:pic>
        <p:pic>
          <p:nvPicPr>
            <p:cNvPr id="5" name="Kép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410" b="21667"/>
            <a:stretch/>
          </p:blipFill>
          <p:spPr>
            <a:xfrm>
              <a:off x="3854872" y="5871408"/>
              <a:ext cx="4852211" cy="4747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6351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Lépések</a:t>
            </a:r>
            <a:endParaRPr lang="hu-HU" noProof="0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hu-HU" dirty="0"/>
              <a:t>Témák meghirdetése</a:t>
            </a:r>
          </a:p>
          <a:p>
            <a:pPr marL="514350" indent="-514350">
              <a:buFont typeface="+mj-lt"/>
              <a:buAutoNum type="arabicPeriod"/>
            </a:pPr>
            <a:endParaRPr lang="hu-HU" dirty="0"/>
          </a:p>
          <a:p>
            <a:pPr marL="514350" indent="-514350">
              <a:buFont typeface="+mj-lt"/>
              <a:buAutoNum type="arabicPeriod"/>
            </a:pPr>
            <a:r>
              <a:rPr lang="hu-HU" b="1" dirty="0"/>
              <a:t>Első héten a hallgatók jelentkeznek </a:t>
            </a:r>
            <a:r>
              <a:rPr lang="hu-HU" dirty="0"/>
              <a:t>a tanszék által meghirdetett szakmai műhelyek valamelyikébe (1-3. hely)</a:t>
            </a:r>
          </a:p>
          <a:p>
            <a:pPr lvl="1"/>
            <a:r>
              <a:rPr lang="hu-HU" dirty="0"/>
              <a:t>jelentkezés 1., 2. és 3. helyen (tanszéki web)</a:t>
            </a:r>
          </a:p>
          <a:p>
            <a:pPr lvl="1"/>
            <a:r>
              <a:rPr lang="hu-HU" dirty="0"/>
              <a:t>egyenletes terheléselosztás (témalimitek)</a:t>
            </a:r>
          </a:p>
          <a:p>
            <a:pPr lvl="1"/>
            <a:r>
              <a:rPr lang="hu-HU" b="1" dirty="0"/>
              <a:t>határidő: szept. 11.</a:t>
            </a:r>
          </a:p>
          <a:p>
            <a:pPr marL="457200" lvl="1" indent="0">
              <a:buNone/>
            </a:pPr>
            <a:endParaRPr lang="hu-HU" dirty="0"/>
          </a:p>
          <a:p>
            <a:pPr marL="514350" indent="-514350">
              <a:buFont typeface="+mj-lt"/>
              <a:buAutoNum type="arabicPeriod"/>
            </a:pPr>
            <a:r>
              <a:rPr lang="hu-HU" dirty="0"/>
              <a:t>A </a:t>
            </a:r>
            <a:r>
              <a:rPr lang="hu-HU" b="1" dirty="0"/>
              <a:t>harmadik hét elején a végleges beosztás </a:t>
            </a:r>
            <a:r>
              <a:rPr lang="hu-HU" dirty="0"/>
              <a:t>megtörténik</a:t>
            </a:r>
          </a:p>
          <a:p>
            <a:pPr marL="514350" indent="-514350">
              <a:buFont typeface="+mj-lt"/>
              <a:buAutoNum type="arabicPeriod"/>
            </a:pPr>
            <a:endParaRPr lang="hu-HU" dirty="0"/>
          </a:p>
          <a:p>
            <a:pPr marL="514350" indent="-514350">
              <a:buFont typeface="+mj-lt"/>
              <a:buAutoNum type="arabicPeriod"/>
            </a:pPr>
            <a:r>
              <a:rPr lang="hu-HU" dirty="0"/>
              <a:t>A téma </a:t>
            </a:r>
            <a:r>
              <a:rPr lang="hu-HU" b="1" dirty="0"/>
              <a:t>konzulense felveszi a kapcsolatot a témára bekerült hallgatókkal </a:t>
            </a:r>
            <a:r>
              <a:rPr lang="hu-HU" dirty="0"/>
              <a:t>és a munka elkezdődik.</a:t>
            </a:r>
          </a:p>
          <a:p>
            <a:pPr marL="514350" indent="-514350">
              <a:buFont typeface="+mj-lt"/>
              <a:buAutoNum type="arabicPeriod"/>
            </a:pPr>
            <a:endParaRPr lang="hu-HU" dirty="0"/>
          </a:p>
          <a:p>
            <a:pPr marL="514350" indent="-514350">
              <a:buFont typeface="+mj-lt"/>
              <a:buAutoNum type="arabicPeriod"/>
            </a:pPr>
            <a:r>
              <a:rPr lang="hu-HU" dirty="0"/>
              <a:t>Félév végén a konzulens értékel</a:t>
            </a:r>
          </a:p>
          <a:p>
            <a:endParaRPr lang="hu-HU" dirty="0"/>
          </a:p>
          <a:p>
            <a:r>
              <a:rPr lang="hu-HU" dirty="0"/>
              <a:t>Jelentkezés: </a:t>
            </a:r>
            <a:r>
              <a:rPr lang="hu-HU" dirty="0">
                <a:hlinkClick r:id="rId2"/>
              </a:rPr>
              <a:t>https://www.hit.bme.hu/page/temalabor</a:t>
            </a: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30008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9A7C02B-3567-456C-C5C9-151BC358E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jelentkezési felület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A978953F-2E7E-8C39-6690-EBCB5AA06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687" y="1071417"/>
            <a:ext cx="5888626" cy="541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713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Témák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hu-HU" sz="2200" b="1" dirty="0"/>
              <a:t>Mesterséges intelligencia és autonóm járművek a jövő intelligens városaiban (</a:t>
            </a:r>
            <a:r>
              <a:rPr lang="hu-HU" sz="2200" b="1" dirty="0" err="1"/>
              <a:t>MediaNets</a:t>
            </a:r>
            <a:r>
              <a:rPr lang="hu-HU" sz="2200" b="1" dirty="0"/>
              <a:t>)</a:t>
            </a:r>
          </a:p>
          <a:p>
            <a:pPr lvl="1"/>
            <a:r>
              <a:rPr lang="hu-HU" sz="2200" dirty="0"/>
              <a:t>vezető konzulens: Simon Vilmos, svilmos@hit.bme.hu</a:t>
            </a:r>
          </a:p>
          <a:p>
            <a:pPr lvl="1"/>
            <a:r>
              <a:rPr lang="hu-HU" sz="2200" dirty="0"/>
              <a:t>web: </a:t>
            </a:r>
            <a:r>
              <a:rPr lang="hu-HU" sz="2200" dirty="0">
                <a:hlinkClick r:id="rId2"/>
              </a:rPr>
              <a:t>http://medianets.hu/oktatas/temalabor/</a:t>
            </a:r>
            <a:endParaRPr lang="hu-HU" sz="2200" dirty="0"/>
          </a:p>
          <a:p>
            <a:endParaRPr lang="hu-HU" sz="2000" b="1" dirty="0"/>
          </a:p>
          <a:p>
            <a:r>
              <a:rPr lang="hu-HU" sz="2000" b="1" dirty="0"/>
              <a:t>A jelen és a jövő kvantumkommunikációs megoldásai (MCL)</a:t>
            </a:r>
          </a:p>
          <a:p>
            <a:pPr lvl="1"/>
            <a:r>
              <a:rPr lang="hu-HU" sz="2000" dirty="0"/>
              <a:t>vezető konzulens: </a:t>
            </a:r>
            <a:r>
              <a:rPr lang="hu-HU" sz="2000" dirty="0" err="1"/>
              <a:t>Bacsárdi</a:t>
            </a:r>
            <a:r>
              <a:rPr lang="hu-HU" sz="2000" dirty="0"/>
              <a:t> László, bacsardi@hit.bme.hu</a:t>
            </a:r>
          </a:p>
          <a:p>
            <a:pPr lvl="1"/>
            <a:r>
              <a:rPr lang="hu-HU" sz="2000" dirty="0"/>
              <a:t>web: </a:t>
            </a:r>
            <a:r>
              <a:rPr lang="hu-HU" sz="2000" dirty="0">
                <a:hlinkClick r:id="rId3"/>
              </a:rPr>
              <a:t>https://www.mcl.hu/education/temalabor</a:t>
            </a:r>
            <a:r>
              <a:rPr lang="hu-HU" sz="2000" dirty="0" smtClean="0">
                <a:hlinkClick r:id="rId3"/>
              </a:rPr>
              <a:t>/</a:t>
            </a:r>
            <a:endParaRPr lang="hu-HU" sz="2000" dirty="0"/>
          </a:p>
          <a:p>
            <a:pPr marL="457200" lvl="1" indent="0">
              <a:buNone/>
            </a:pPr>
            <a:endParaRPr lang="hu-HU" sz="2200" dirty="0"/>
          </a:p>
          <a:p>
            <a:r>
              <a:rPr lang="hu-HU" sz="2200" b="1" dirty="0"/>
              <a:t>Jelfeldolgozás beágyazott </a:t>
            </a:r>
            <a:r>
              <a:rPr lang="hu-HU" sz="2200" b="1" dirty="0" err="1"/>
              <a:t>linux</a:t>
            </a:r>
            <a:r>
              <a:rPr lang="hu-HU" sz="2200" b="1" dirty="0"/>
              <a:t> platformon (ESD)</a:t>
            </a:r>
          </a:p>
          <a:p>
            <a:pPr lvl="1"/>
            <a:r>
              <a:rPr lang="de-DE" sz="2200" dirty="0" err="1"/>
              <a:t>vezető</a:t>
            </a:r>
            <a:r>
              <a:rPr lang="de-DE" sz="2200" dirty="0"/>
              <a:t> </a:t>
            </a:r>
            <a:r>
              <a:rPr lang="de-DE" sz="2200" dirty="0" err="1"/>
              <a:t>konzulens</a:t>
            </a:r>
            <a:r>
              <a:rPr lang="de-DE" sz="2200" dirty="0"/>
              <a:t>: Koller István, koller@hit.bme.hu</a:t>
            </a:r>
          </a:p>
          <a:p>
            <a:pPr lvl="1"/>
            <a:r>
              <a:rPr lang="hu-HU" sz="2200" dirty="0"/>
              <a:t>web: </a:t>
            </a:r>
            <a:r>
              <a:rPr lang="hu-HU" sz="2200" dirty="0">
                <a:hlinkClick r:id="rId4"/>
              </a:rPr>
              <a:t>http://last.hit.bme.hu/hu/content/t%C3%A9malabor</a:t>
            </a:r>
            <a:endParaRPr lang="hu-HU" sz="2500" dirty="0"/>
          </a:p>
        </p:txBody>
      </p:sp>
    </p:spTree>
    <p:extLst>
      <p:ext uri="{BB962C8B-B14F-4D97-AF65-F5344CB8AC3E}">
        <p14:creationId xmlns:p14="http://schemas.microsoft.com/office/powerpoint/2010/main" val="2627597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TÉMÁK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pPr lvl="1"/>
            <a:endParaRPr lang="hu-HU" dirty="0"/>
          </a:p>
          <a:p>
            <a:r>
              <a:rPr lang="hu-HU" b="1" dirty="0"/>
              <a:t>ICT rendszerek elemzése, tervezése és fejlesztése a gyakorlatban (</a:t>
            </a:r>
            <a:r>
              <a:rPr lang="hu-HU" b="1" dirty="0" err="1"/>
              <a:t>Addict</a:t>
            </a:r>
            <a:r>
              <a:rPr lang="hu-HU" b="1" dirty="0"/>
              <a:t>)</a:t>
            </a:r>
          </a:p>
          <a:p>
            <a:pPr lvl="1"/>
            <a:r>
              <a:rPr lang="hu-HU" dirty="0"/>
              <a:t>vezető konzulens: Zsóka Zoltán, zsoka@hit.bme.hu</a:t>
            </a:r>
          </a:p>
          <a:p>
            <a:pPr lvl="1"/>
            <a:r>
              <a:rPr lang="hu-HU" dirty="0"/>
              <a:t>web: </a:t>
            </a:r>
            <a:r>
              <a:rPr lang="hu-HU" dirty="0">
                <a:hlinkClick r:id="rId2"/>
              </a:rPr>
              <a:t>http://www.addict.hit.bme.hu/en/education/trainingproject-laboratory.html</a:t>
            </a:r>
            <a:endParaRPr lang="hu-HU" dirty="0"/>
          </a:p>
          <a:p>
            <a:endParaRPr lang="hu-HU" dirty="0"/>
          </a:p>
          <a:p>
            <a:r>
              <a:rPr lang="hu-HU" b="1" dirty="0"/>
              <a:t>Hangjelfeldolgozás – effektpedál készítése (LAST)</a:t>
            </a:r>
          </a:p>
          <a:p>
            <a:pPr lvl="1"/>
            <a:r>
              <a:rPr lang="hu-HU" dirty="0"/>
              <a:t>vezető konzulens: </a:t>
            </a:r>
            <a:r>
              <a:rPr lang="hu-HU" dirty="0" err="1"/>
              <a:t>Rucz</a:t>
            </a:r>
            <a:r>
              <a:rPr lang="hu-HU" dirty="0"/>
              <a:t> Péter, rucz@hit.bme.hu</a:t>
            </a:r>
          </a:p>
          <a:p>
            <a:pPr lvl="1"/>
            <a:r>
              <a:rPr lang="hu-HU" dirty="0"/>
              <a:t>web: </a:t>
            </a:r>
            <a:r>
              <a:rPr lang="hu-HU" dirty="0">
                <a:hlinkClick r:id="rId3"/>
              </a:rPr>
              <a:t>http://last.hit.bme.hu/hu/content/t%C3%A9malabor</a:t>
            </a:r>
            <a:endParaRPr lang="hu-HU" dirty="0"/>
          </a:p>
          <a:p>
            <a:endParaRPr lang="hu-HU" dirty="0"/>
          </a:p>
          <a:p>
            <a:r>
              <a:rPr lang="hu-HU" b="1" dirty="0" err="1"/>
              <a:t>IoT</a:t>
            </a:r>
            <a:r>
              <a:rPr lang="hu-HU" b="1" dirty="0"/>
              <a:t>, valamint mobil rendszerek és alkalmazások (</a:t>
            </a:r>
            <a:r>
              <a:rPr lang="hu-HU" b="1" dirty="0" smtClean="0"/>
              <a:t>MCL)</a:t>
            </a:r>
            <a:endParaRPr lang="hu-HU" b="1" dirty="0"/>
          </a:p>
          <a:p>
            <a:pPr lvl="1"/>
            <a:r>
              <a:rPr lang="hu-HU" dirty="0"/>
              <a:t>vezető konzulens: </a:t>
            </a:r>
            <a:r>
              <a:rPr lang="hu-HU" dirty="0" smtClean="0"/>
              <a:t>Schulcz Róbert</a:t>
            </a:r>
            <a:r>
              <a:rPr lang="hu-HU" smtClean="0"/>
              <a:t>, schulcz.robert@vik.bme.hu</a:t>
            </a:r>
            <a:endParaRPr lang="hu-HU" dirty="0"/>
          </a:p>
          <a:p>
            <a:pPr lvl="1"/>
            <a:r>
              <a:rPr lang="hu-HU" dirty="0" smtClean="0"/>
              <a:t>web: </a:t>
            </a:r>
            <a:r>
              <a:rPr lang="hu-HU" dirty="0" smtClean="0">
                <a:hlinkClick r:id="rId4"/>
              </a:rPr>
              <a:t>https</a:t>
            </a:r>
            <a:r>
              <a:rPr lang="hu-HU" dirty="0">
                <a:hlinkClick r:id="rId4"/>
              </a:rPr>
              <a:t>://www.mcl.hu/education/temalabor</a:t>
            </a:r>
            <a:r>
              <a:rPr lang="hu-HU" dirty="0" smtClean="0">
                <a:hlinkClick r:id="rId4"/>
              </a:rPr>
              <a:t>/</a:t>
            </a:r>
            <a:endParaRPr lang="hu-HU" dirty="0"/>
          </a:p>
          <a:p>
            <a:endParaRPr lang="hu-HU" dirty="0"/>
          </a:p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IT </a:t>
            </a:r>
            <a:r>
              <a:rPr lang="en-US" b="1" dirty="0" err="1">
                <a:solidFill>
                  <a:schemeClr val="bg1">
                    <a:lumMod val="65000"/>
                  </a:schemeClr>
                </a:solidFill>
              </a:rPr>
              <a:t>biztonság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 bootcamp (</a:t>
            </a:r>
            <a:r>
              <a:rPr lang="en-US" b="1" dirty="0" err="1">
                <a:solidFill>
                  <a:schemeClr val="bg1">
                    <a:lumMod val="65000"/>
                  </a:schemeClr>
                </a:solidFill>
              </a:rPr>
              <a:t>CrySyS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 Lab)</a:t>
            </a:r>
          </a:p>
          <a:p>
            <a:pPr lvl="1"/>
            <a:r>
              <a:rPr lang="hu-HU" dirty="0">
                <a:solidFill>
                  <a:schemeClr val="bg1">
                    <a:lumMod val="65000"/>
                  </a:schemeClr>
                </a:solidFill>
              </a:rPr>
              <a:t>vezető konzulens: </a:t>
            </a:r>
            <a:r>
              <a:rPr lang="hu-HU" dirty="0" err="1">
                <a:solidFill>
                  <a:schemeClr val="bg1">
                    <a:lumMod val="65000"/>
                  </a:schemeClr>
                </a:solidFill>
              </a:rPr>
              <a:t>Buttyán</a:t>
            </a:r>
            <a:r>
              <a:rPr lang="hu-HU" dirty="0">
                <a:solidFill>
                  <a:schemeClr val="bg1">
                    <a:lumMod val="65000"/>
                  </a:schemeClr>
                </a:solidFill>
              </a:rPr>
              <a:t> Levente, buttyan@crysys.hu</a:t>
            </a:r>
          </a:p>
          <a:p>
            <a:pPr lvl="1"/>
            <a:r>
              <a:rPr lang="hu-HU" dirty="0">
                <a:solidFill>
                  <a:schemeClr val="bg1">
                    <a:lumMod val="65000"/>
                  </a:schemeClr>
                </a:solidFill>
              </a:rPr>
              <a:t>web: </a:t>
            </a:r>
            <a:r>
              <a:rPr lang="hu-HU" dirty="0">
                <a:solidFill>
                  <a:schemeClr val="bg1">
                    <a:lumMod val="6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http://www.crysys.hu/education/thematiclabs/</a:t>
            </a:r>
            <a:endParaRPr lang="hu-HU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225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0539092"/>
      </p:ext>
    </p:extLst>
  </p:cSld>
  <p:clrMapOvr>
    <a:masterClrMapping/>
  </p:clrMapOvr>
</p:sld>
</file>

<file path=ppt/theme/theme1.xml><?xml version="1.0" encoding="utf-8"?>
<a:theme xmlns:a="http://schemas.openxmlformats.org/drawingml/2006/main" name="HIT template 4 3tmpl - FIN-HU">
  <a:themeElements>
    <a:clrScheme name="MaxiMizeR">
      <a:dk1>
        <a:srgbClr val="9CBB2C"/>
      </a:dk1>
      <a:lt1>
        <a:sysClr val="window" lastClr="FFFFFF"/>
      </a:lt1>
      <a:dk2>
        <a:srgbClr val="234C46"/>
      </a:dk2>
      <a:lt2>
        <a:srgbClr val="EEECE1"/>
      </a:lt2>
      <a:accent1>
        <a:srgbClr val="00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none"/>
      <a:lstStyle>
        <a:defPPr algn="r" eaLnBrk="0" hangingPunct="0">
          <a:spcBef>
            <a:spcPct val="20000"/>
          </a:spcBef>
          <a:buClr>
            <a:schemeClr val="tx1"/>
          </a:buClr>
          <a:defRPr sz="1500" i="0" dirty="0" smtClean="0">
            <a:solidFill>
              <a:schemeClr val="accent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1517</TotalTime>
  <Words>269</Words>
  <Application>Microsoft Office PowerPoint</Application>
  <PresentationFormat>Diavetítés a képernyőre (4:3 oldalarány)</PresentationFormat>
  <Paragraphs>58</Paragraphs>
  <Slides>7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11" baseType="lpstr">
      <vt:lpstr>ＭＳ Ｐゴシック</vt:lpstr>
      <vt:lpstr>Arial</vt:lpstr>
      <vt:lpstr>Calibri</vt:lpstr>
      <vt:lpstr>HIT template 4 3tmpl - FIN-HU</vt:lpstr>
      <vt:lpstr>PowerPoint-bemutató</vt:lpstr>
      <vt:lpstr>Követelmények</vt:lpstr>
      <vt:lpstr>Lépések</vt:lpstr>
      <vt:lpstr>jelentkezési felület</vt:lpstr>
      <vt:lpstr>Témák</vt:lpstr>
      <vt:lpstr>TÉMÁK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</dc:creator>
  <cp:lastModifiedBy>Róbert Schulcz</cp:lastModifiedBy>
  <cp:revision>105</cp:revision>
  <cp:lastPrinted>2017-02-26T16:06:22Z</cp:lastPrinted>
  <dcterms:created xsi:type="dcterms:W3CDTF">2017-10-02T12:00:02Z</dcterms:created>
  <dcterms:modified xsi:type="dcterms:W3CDTF">2022-09-07T07:24:24Z</dcterms:modified>
</cp:coreProperties>
</file>